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71" r:id="rId4"/>
    <p:sldId id="258" r:id="rId5"/>
    <p:sldId id="259" r:id="rId6"/>
    <p:sldId id="264" r:id="rId7"/>
    <p:sldId id="265" r:id="rId8"/>
    <p:sldId id="266" r:id="rId9"/>
    <p:sldId id="267" r:id="rId10"/>
    <p:sldId id="268" r:id="rId11"/>
    <p:sldId id="272" r:id="rId12"/>
    <p:sldId id="273" r:id="rId13"/>
    <p:sldId id="274" r:id="rId14"/>
    <p:sldId id="276" r:id="rId15"/>
    <p:sldId id="261" r:id="rId16"/>
    <p:sldId id="262" r:id="rId17"/>
    <p:sldId id="263" r:id="rId18"/>
    <p:sldId id="269" r:id="rId19"/>
    <p:sldId id="275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02"/>
    <p:restoredTop sz="94686"/>
  </p:normalViewPr>
  <p:slideViewPr>
    <p:cSldViewPr snapToGrid="0">
      <p:cViewPr varScale="1">
        <p:scale>
          <a:sx n="105" d="100"/>
          <a:sy n="105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A54676-70BB-E816-4045-A183A20BC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FA3E0B-962E-026C-6CCE-C639998E7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6FC09B-60B6-4B36-A28E-298F732B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B3AAD5-A876-F1AC-6B81-54CD8D493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D42266-3AC2-B27C-CC00-EF321A49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888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E4BA72-BA92-5815-D4D2-D915AE945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06294C-2642-C7E0-568B-A74331BBD5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09C226-CA8D-FDEC-3A5F-4298DBA1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AC2A1-B0B9-4599-27D1-C8D8D53DA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471BE1-56DB-7C2C-373F-E2F876CE8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831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C0496-38F8-39C3-3891-D55046A1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CD9595-B025-139A-8F42-321F7728C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F57ECC-B954-D40F-62B8-C0FD3F03B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98F869-EF92-15CA-BCB8-B388000C3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0D5800-3F1F-BF08-1A80-6E18BCF8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07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A2F17-63E7-4144-C703-2D6C25D1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195EA0-9CDF-567B-536A-99B4E818B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EA658C-5F68-1A0E-84C1-2021103879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C869D8-A618-CCD7-69DC-285FE665B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6E3E17-BDCC-6F0E-A6D3-292AFAFB3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C90CF2-63A5-F4FE-55E9-0A1FEAD9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72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3C344-0F5C-618C-3E87-E2A028A0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B03EB9-3B7A-2332-B51E-FB6E62D9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8E78C6-2F32-6863-836B-900A61EABA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5FA3E-8285-A44B-00CC-1CE4D606A1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D927FC-EF31-F391-C5D0-93AA29C2E6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1C2CF-7832-57EF-ED4D-6823892BD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B94A44B-8B76-22DE-68D3-4DD026AD9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EA505B-F9B8-C469-D4A5-C4BE6E6D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12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1CBA5-CA43-4F94-08C6-E15FD483B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70D5989-1E8D-B4D5-BEB6-6CF4DA68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2A3364E-5E96-7F8C-0A92-E4D3581C4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EA6BD9C-8F4A-8718-FC66-33A796D7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69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019AF5-562C-F0BC-BA0F-99C0596B2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6A06BD8-7132-D4C4-91F8-B0327B2F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E3E74B-E128-B5B7-8570-02331D9B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6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1DB4F-2AC8-921A-4554-0358048F6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B08F37-AC0B-5A93-EB80-9B048CC3A2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42273F-ED4D-38FA-8F64-9D94F3980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938B1C-EE0C-819E-74A4-F5F269BB4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15041F-9202-94F5-CEFB-6DA096B0D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7D82B3-BCD2-E13A-AEB4-4A250CCE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5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C5408-A1C2-3866-1E5B-9DB68E1B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863E213-CE6A-A8D8-79AD-BEFF55EBA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2C21718-ADD2-7B51-9936-960181EAA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B249E4-1D16-1458-C10C-8ACFB6B05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5174DF5-A13D-7ED4-566D-F8DD0AEA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E02EAA9-75C1-8CFB-1D23-9A536E314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90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D1705E-B480-2F3E-16FD-8B8100CF0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A04359F-8EF8-F68C-B46F-1B64F0E62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9CA203-875C-552F-B183-558CCFDB6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986A35-87EC-3304-327A-D8B0092A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A870C5-84CC-F01C-B91A-3687D9642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C0D007-F02E-ED94-A44E-72CD79BCA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4620F8-C1E6-3F1D-9F25-7920AA0EA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AFC072-22DB-5135-2700-C642D1A0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E0C0B0-2F8D-3A4A-3ED5-7703A9C7A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215CA8-B656-78FC-98FC-66F5605BF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438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2072F-842D-7989-D950-23F695176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EF456A-5E38-2511-FD65-17372CE94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3BA5F5-97B8-CE0E-E212-62FC3402C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30644-285B-5A46-9FF3-8FA59B86D5CB}" type="datetimeFigureOut">
              <a:rPr lang="ru-RU" smtClean="0"/>
              <a:t>23.10.2025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9F4BEC-A968-1BA4-1FF8-7EF3441C94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B9651-108E-88DF-EF38-FA29C2AD84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A2DE6-6C28-E742-B368-A8C646EEB1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0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pprik@mosk.stavregion.ru" TargetMode="External"/><Relationship Id="rId2" Type="http://schemas.openxmlformats.org/officeDocument/2006/relationships/hyperlink" Target="http://www.psycentr-mikhaylovsk.r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B17134-E4FA-FF25-A0BC-F1788B3FEC91}"/>
              </a:ext>
            </a:extLst>
          </p:cNvPr>
          <p:cNvSpPr txBox="1"/>
          <p:nvPr/>
        </p:nvSpPr>
        <p:spPr>
          <a:xfrm>
            <a:off x="169762" y="197346"/>
            <a:ext cx="1185247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Зональный семинар:</a:t>
            </a:r>
          </a:p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работы общеобразовательной организации по профилактике, раннему выявлению и социально-психологическому сопровождению 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несовершеннолетних с суицидальным поведением. </a:t>
            </a:r>
          </a:p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взаимодействия общеобразовательных организаций с 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ГБОУ «Психологический центр» г. Михайловска</a:t>
            </a:r>
          </a:p>
          <a:p>
            <a:pPr algn="ctr"/>
            <a:endParaRPr lang="ru-RU" sz="240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23 октября 2025 г.</a:t>
            </a: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ctr"/>
            <a:endParaRPr lang="ru-RU" sz="24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r>
              <a:rPr lang="ru-RU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Татаренко Оксана Владимировна, </a:t>
            </a:r>
          </a:p>
          <a:p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заместитель директора по научно-методической работе </a:t>
            </a:r>
          </a:p>
          <a:p>
            <a:r>
              <a:rPr lang="ru-RU" sz="2400" dirty="0">
                <a:latin typeface="Arial Narrow" panose="020B0604020202020204" pitchFamily="34" charset="0"/>
                <a:cs typeface="Arial Narrow" panose="020B0604020202020204" pitchFamily="34" charset="0"/>
              </a:rPr>
              <a:t>ГБОУ «Психологический центр» г. Михайловска, кандидат психологический наук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585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827D-186F-4D3B-B321-0B2518B57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D0CF5-6356-E73B-152A-9460C4A2900F}"/>
              </a:ext>
            </a:extLst>
          </p:cNvPr>
          <p:cNvSpPr txBox="1"/>
          <p:nvPr/>
        </p:nvSpPr>
        <p:spPr>
          <a:xfrm>
            <a:off x="145143" y="117610"/>
            <a:ext cx="11901714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Термины и определения</a:t>
            </a:r>
          </a:p>
          <a:p>
            <a:pPr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Суицидальное кризисное состояние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 острое или хроническое болезненное психическое состояние, характеризующееся выраженными нарушениями в аффективной, когнитивной и поведенческой сферах с переживаниями безысходности, безвыходности, нахождение в котором может приводить к самоубийству. Внешним выражением суицидального кризиса могут быть различные формы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несуицидального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и суицидального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самоповреждающего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поведения.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Суицидальные действия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действия, направленные на лишение себя жизни. </a:t>
            </a: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Суицидальные мысли (суицидальная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идеация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мысли о собственной смерти, рассмотрение аргументов отказа от жизни путем самоубийства с последующим размышлением над способом совершения самоубийства.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Различают: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пассивные суицидальные мысли характеризуются представлением своей смерти без желания лишения себя жизни; навязчивые суицидальные мысли (суицидальные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руминации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характеризуются постоянным возвращением к травмирующим событиям с невозможностью остановить поток негативных мыслей, формирующих суицидальное поведение; активные суицидальные мысли характеризуются желанием покончить с собой, разработкой плана реализации суицидальных действий (суицидальные намерения, замыслы, планы); суицидальный императив – «внутренний» приказ о немедленном осуществлении суицидальных действий часто подсказывается способ их совершения); подразумевает беспрекословное подчинение.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507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214E1-93B5-13E8-8650-9AA39FD3E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D7FBD8-ADDB-89C2-D3D0-196A63D71704}"/>
              </a:ext>
            </a:extLst>
          </p:cNvPr>
          <p:cNvSpPr txBox="1"/>
          <p:nvPr/>
        </p:nvSpPr>
        <p:spPr>
          <a:xfrm>
            <a:off x="188686" y="219210"/>
            <a:ext cx="1190171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/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Термины и определения</a:t>
            </a: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Суицидальный риск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вероятность совершения суицидальных действий, которую прогнозируют на основе клинической оценки, экспериментально-психологического исследования, включающего в себя психодиагностику с помощью тестовых и опросных методов и психолого-педагогического наблюдения.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Суицидент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– человек с любыми формами суицидального поведения.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Факторы суицидального риска –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внешние или внутренние стимулы (условия, обстоятельства), способствующие или непосредственно вызывающие формирование суицидального поведения.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Различают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социально-экономические (уровень жизни, наличие работы, профессии, семьи), социально-демографические (пол, возраст, социальное положение), биологические (генетические), индивидуально-психологические (тревожность, агрессивность, безнадежность, одиночество и др.), этнокультуральные (наличие в традициях определенных народностей суицидального поведения как социально приемлемой нормы), клинические (предшествующая суицидальная попытка, наличие психического или тяжелого соматического заболевания) и другие факторы суицидального риска.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08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ACCB0-8D1E-CD96-63EE-E7D1D5962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D4B4BE-A772-0B89-FD15-B9DB61CFE9CB}"/>
              </a:ext>
            </a:extLst>
          </p:cNvPr>
          <p:cNvSpPr txBox="1"/>
          <p:nvPr/>
        </p:nvSpPr>
        <p:spPr>
          <a:xfrm>
            <a:off x="1073306" y="137386"/>
            <a:ext cx="1029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Нормативная и методическая база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9F0FD-4761-8739-7648-B370424036B0}"/>
              </a:ext>
            </a:extLst>
          </p:cNvPr>
          <p:cNvSpPr txBox="1"/>
          <p:nvPr/>
        </p:nvSpPr>
        <p:spPr>
          <a:xfrm>
            <a:off x="224971" y="1197153"/>
            <a:ext cx="11742057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algn="just"/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Постановлением КДН и ЗП при Правительстве СК от 06.12.2024 г. № 7 утверждена Программа и План  региональной модели профилактики суицидального поведения несовершеннолетних на территории СК на период 2025-2027 гг.   </a:t>
            </a:r>
          </a:p>
          <a:p>
            <a:pPr algn="just"/>
            <a:endParaRPr lang="ru-RU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частности: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п. 9 – организация работы мобильных бригад ППМС-центров по оказанию экстренной психологической помощи несовершеннолетним с суицидальным поведением; 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п. 12 – проведение диагностических исследований по выявлению суицидального поведения среди обучающихся ОУ на закрепленных территориях с привлечением специалистов ППМС-центров (1 раз в полугодие);</a:t>
            </a:r>
          </a:p>
          <a:p>
            <a:pPr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п. 13 – обеспечение функционирования кабинета онлайн-консультирования для подростков и молодежи «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ПроПсиТин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» по оказанию психологической помощи. </a:t>
            </a:r>
          </a:p>
        </p:txBody>
      </p:sp>
    </p:spTree>
    <p:extLst>
      <p:ext uri="{BB962C8B-B14F-4D97-AF65-F5344CB8AC3E}">
        <p14:creationId xmlns:p14="http://schemas.microsoft.com/office/powerpoint/2010/main" val="2406897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2C0C-2128-B1C8-F5B9-D5B83C4C3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BB9C9D-2011-F106-1F99-4F31CDF120CB}"/>
              </a:ext>
            </a:extLst>
          </p:cNvPr>
          <p:cNvSpPr txBox="1"/>
          <p:nvPr/>
        </p:nvSpPr>
        <p:spPr>
          <a:xfrm>
            <a:off x="1087820" y="268014"/>
            <a:ext cx="1029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Нормативная и методическая база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DE4CCC-DAA3-0C6E-B28C-BD6E6F257E0C}"/>
              </a:ext>
            </a:extLst>
          </p:cNvPr>
          <p:cNvSpPr txBox="1"/>
          <p:nvPr/>
        </p:nvSpPr>
        <p:spPr>
          <a:xfrm>
            <a:off x="299803" y="637346"/>
            <a:ext cx="11542427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indent="536575" algn="just"/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6575" algn="just"/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образования СК от 19.12.2022 г. № 2174-пр «О мерах по профилактике суицидального поведения среди обучающихся образовательных организаций». </a:t>
            </a:r>
          </a:p>
          <a:p>
            <a:pPr indent="536575"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6575" algn="just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6575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 этом документе прописан Алгоритм работы специалистов системы образования в случаи выявления несовершеннолетних с суицидальной активностью в социальных сетях «Интернет», иных  ситуациях и организации психолого-педагогического сопровождения данной категории несовершеннолетних. </a:t>
            </a:r>
          </a:p>
          <a:p>
            <a:pPr indent="536575" algn="just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536575" algn="just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Рекомендую посмотреть этот документ целиком, так как в нем отражен и перечень документов по профилактике суицидального поведения, который должен быть в школе. 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17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DC424-086C-E9D6-D65F-DC4F6BC218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14D55-4972-8328-99DA-3110D2722670}"/>
              </a:ext>
            </a:extLst>
          </p:cNvPr>
          <p:cNvSpPr txBox="1"/>
          <p:nvPr/>
        </p:nvSpPr>
        <p:spPr>
          <a:xfrm>
            <a:off x="1087820" y="134436"/>
            <a:ext cx="1029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Методическая база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E93384-4FAB-CB15-4E8A-FB2A0289DC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66" t="13346" r="49213" b="23469"/>
          <a:stretch>
            <a:fillRect/>
          </a:stretch>
        </p:blipFill>
        <p:spPr>
          <a:xfrm>
            <a:off x="974188" y="657237"/>
            <a:ext cx="3987989" cy="59327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490AC4-104B-36EB-B8F6-388D35537D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18" t="27004" r="49042" b="19512"/>
          <a:stretch>
            <a:fillRect/>
          </a:stretch>
        </p:blipFill>
        <p:spPr>
          <a:xfrm>
            <a:off x="6568035" y="596101"/>
            <a:ext cx="4814668" cy="621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0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2560D-607E-CF50-3A02-28A58991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03E988-1BEA-7CE6-DAC3-DEED634626C4}"/>
              </a:ext>
            </a:extLst>
          </p:cNvPr>
          <p:cNvSpPr txBox="1"/>
          <p:nvPr/>
        </p:nvSpPr>
        <p:spPr>
          <a:xfrm>
            <a:off x="299804" y="100171"/>
            <a:ext cx="118921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Методическая база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ОЧЕНЬ РЕКОМЕНДУЮ !  ЗДЕСЬ ПРОПИСАНЫ  АЛГОРИТМЫ БЕСЕД С РОДИТЕЛЯМИ, ДЕТЬМИ, </a:t>
            </a:r>
          </a:p>
          <a:p>
            <a:pPr algn="ctr"/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 же ПАМЯТКИ ДЛЯ УЧАСТНИКОВ ОБРАЗОВАТЕЛЬНОГО ПРОЦЕССА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0631AB-83AD-13EE-EDC6-B97B93AA39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47" t="8116" r="31643" b="6153"/>
          <a:stretch>
            <a:fillRect/>
          </a:stretch>
        </p:blipFill>
        <p:spPr>
          <a:xfrm>
            <a:off x="861390" y="1054278"/>
            <a:ext cx="3860512" cy="57381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65D349-8A80-AD93-643B-4FD447F9FA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24" t="12609" r="53816" b="21085"/>
          <a:stretch>
            <a:fillRect/>
          </a:stretch>
        </p:blipFill>
        <p:spPr>
          <a:xfrm>
            <a:off x="6265889" y="978568"/>
            <a:ext cx="4377127" cy="559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45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FB659-4199-0F82-CD91-D4FA89BE2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4502E50-C54C-587E-4DF4-A5BAF4E3A84D}"/>
              </a:ext>
            </a:extLst>
          </p:cNvPr>
          <p:cNvSpPr txBox="1"/>
          <p:nvPr/>
        </p:nvSpPr>
        <p:spPr>
          <a:xfrm>
            <a:off x="203200" y="194115"/>
            <a:ext cx="11393714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Алгоритм выявления педагогом-психологом суицидального риска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обучающихся в образовательной организации</a:t>
            </a: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1.2.1.</a:t>
            </a:r>
            <a:r>
              <a:rPr lang="ru-RU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осуществляет сбор информации (на основании скрининга) в отношении обучающихся, имеющих суицидальный риск на основании данных от классных руководителей или иных педагогических работников или подвержены другим факторам суицидального риска. 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1.2.2.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при планировании психопрофилактических мероприятий учитывает информацию, полученную от участников образовательных отношений, об изменениях в поведении обучающегося, которые могут свидетельствовать о риске формирования у него суицидального поведения: «уход в себя», эмоциональная нестабильность, депрессивные эпизоды, агрессивность, саморазрушающее 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самоповреждающее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поведение, потеря самоуважения, нарушение аппетита, нарушение режима сна, снижение успеваемости, дарение личных вещей окружающим, приведение дел в порядок, психологическая травма (при наличии такой информации).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1.2.3.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на регулярной системной основе проводит психолого-педагогические обследования обучающихся, анкетирование классных руководителей, мониторинги, выявляя обучающихся с суицидальным риском.</a:t>
            </a:r>
          </a:p>
        </p:txBody>
      </p:sp>
    </p:spTree>
    <p:extLst>
      <p:ext uri="{BB962C8B-B14F-4D97-AF65-F5344CB8AC3E}">
        <p14:creationId xmlns:p14="http://schemas.microsoft.com/office/powerpoint/2010/main" val="2912104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8792C-99D4-C214-0E13-AD86C1E99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FE481B-2027-34F1-AC25-90493C76883C}"/>
              </a:ext>
            </a:extLst>
          </p:cNvPr>
          <p:cNvSpPr txBox="1"/>
          <p:nvPr/>
        </p:nvSpPr>
        <p:spPr>
          <a:xfrm>
            <a:off x="1087820" y="268014"/>
            <a:ext cx="1029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Диагностика и оценка риска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C66CE5-7277-3D5F-709F-699B7411A8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82" t="13895" r="27558" b="9550"/>
          <a:stretch>
            <a:fillRect/>
          </a:stretch>
        </p:blipFill>
        <p:spPr>
          <a:xfrm>
            <a:off x="309565" y="1230724"/>
            <a:ext cx="5918957" cy="51285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62CA12-801F-6F1F-DB21-38698D97CF18}"/>
              </a:ext>
            </a:extLst>
          </p:cNvPr>
          <p:cNvSpPr txBox="1"/>
          <p:nvPr/>
        </p:nvSpPr>
        <p:spPr>
          <a:xfrm>
            <a:off x="578851" y="737358"/>
            <a:ext cx="538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Рекомендуемая в Алгоритме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FC1EBE-C6C1-A0F6-02B5-865BFE191EC4}"/>
              </a:ext>
            </a:extLst>
          </p:cNvPr>
          <p:cNvSpPr txBox="1"/>
          <p:nvPr/>
        </p:nvSpPr>
        <p:spPr>
          <a:xfrm>
            <a:off x="6811617" y="737358"/>
            <a:ext cx="5380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Полуструктурированное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интервью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00AB29-35BA-5DE0-48B7-47038AC550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890" t="14851" r="34379" b="14006"/>
          <a:stretch>
            <a:fillRect/>
          </a:stretch>
        </p:blipFill>
        <p:spPr>
          <a:xfrm>
            <a:off x="6130954" y="1230724"/>
            <a:ext cx="5715788" cy="508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82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C246D-6537-2B17-B17F-745EFC489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81E5CE-3276-6B32-3897-DE932AD07668}"/>
              </a:ext>
            </a:extLst>
          </p:cNvPr>
          <p:cNvSpPr txBox="1"/>
          <p:nvPr/>
        </p:nvSpPr>
        <p:spPr>
          <a:xfrm>
            <a:off x="0" y="105013"/>
            <a:ext cx="12192000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выявления педагогом-психологом суицидального риска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 в образовательной организации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1.2.4. </a:t>
            </a:r>
            <a:r>
              <a:rPr lang="ru-RU" sz="19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При выявлении какого-либо признака по результатам проведения мероприятий, предусмотренных пунктами 1.1. – 1.3., педагог-психолог информирует руководителя образовательной организации о риске суицидального поведения обучающихся. В случаях вероятности воздействия на обучающихся деструктивных групп в сети Интернет, склоняющих несовершеннолетних к совершению суицида, руководитель образовательной организации уведомляет о данном факте территориальные органы МВД России, комиссию по делам несовершеннолетних и защите их прав субъекта Российской Федерации (или территориальную (муниципальную) комиссию по делам несовершеннолетних и защите их прав).</a:t>
            </a:r>
          </a:p>
          <a:p>
            <a:pPr algn="just">
              <a:buNone/>
            </a:pPr>
            <a:r>
              <a:rPr lang="ru-RU" sz="19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Если обучающийся демонстрирует изменения в поведении, педагог-психолог включает данного обучающегося в «группу риска», производит дальнейшее наблюдение за его поведением и состоянием, проводит профилактическую работу с обучающимся совместно с участниками Рабочей группы.</a:t>
            </a:r>
          </a:p>
          <a:p>
            <a:pPr algn="just">
              <a:buNone/>
            </a:pPr>
            <a:endParaRPr lang="ru-RU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1.2.5. </a:t>
            </a: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Педагог-психолог составляет индивидуальный план работы с обучающимся. План может содержать: психологическую диагностику эмоционального состояния обучающегося; профилактические беседы с обучающимся и его ближайшим окружением; групповую психологическую работу с обучающимися (тренинги, лекции); психологическое консультирование обучающегося, родителей (законных представителей), педагогических работников; психологическую профилактику суицидального риска обучающихся, родителей (законных представителей), педагогических работников; информирование родителей (законных представителей) и педагогических работников о необходимости внимательного отношения к поведению обучающегося, изменениям его эмоционального состояния.</a:t>
            </a:r>
            <a:endParaRPr lang="ru-RU" sz="19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Рекомендую! Пособие со слайда 7. Там примеры бесед!</a:t>
            </a:r>
          </a:p>
        </p:txBody>
      </p:sp>
    </p:spTree>
    <p:extLst>
      <p:ext uri="{BB962C8B-B14F-4D97-AF65-F5344CB8AC3E}">
        <p14:creationId xmlns:p14="http://schemas.microsoft.com/office/powerpoint/2010/main" val="330831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B0057-DC71-AECC-1AAC-78851530F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F69F8E-C6FB-9036-5476-51DBE3D25DE8}"/>
              </a:ext>
            </a:extLst>
          </p:cNvPr>
          <p:cNvSpPr txBox="1"/>
          <p:nvPr/>
        </p:nvSpPr>
        <p:spPr>
          <a:xfrm>
            <a:off x="688834" y="489734"/>
            <a:ext cx="1081433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педагога-психолога в ситуации совершения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суицидальных действий обучающимся в образовательной организации</a:t>
            </a:r>
          </a:p>
          <a:p>
            <a:pPr algn="ctr">
              <a:buNone/>
            </a:pPr>
            <a:endParaRPr lang="ru-RU" sz="24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1.3.1.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информирует руководителя образовательной организации об известных ему обстоятельствах совершения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самоповреждающего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поведения или совершения суицидальных действий, результатах предшествующих психодиагностических, консультационных, психокоррекционных мероприятий (если проводились).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1.3.2.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оценивает собственные ресурсы по выявлению группы риска и оказанию экстренной психологической помощи.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1.3.3.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Выявляет нуждающихся в получении экстренной и кризисной психологической помощи из числа обучающихся, родителей (законных представителей), педагогических работников с помощью наблюдения, психологической диагностики, непосредственной беседы с обучающимися, педагогическими работниками, представителями администрации образовательной организации.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503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2F439-72A3-7CE8-2B72-1AAF689DA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046E4F-E952-57CF-C5AD-7CEE03B7C7DD}"/>
              </a:ext>
            </a:extLst>
          </p:cNvPr>
          <p:cNvSpPr txBox="1"/>
          <p:nvPr/>
        </p:nvSpPr>
        <p:spPr>
          <a:xfrm>
            <a:off x="234846" y="281865"/>
            <a:ext cx="11722307" cy="672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педагога-психолога в ситуации совершения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суицидальных действий обучающимся в образовательной организации</a:t>
            </a:r>
          </a:p>
          <a:p>
            <a:pPr>
              <a:buNone/>
            </a:pP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1.3.4.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образовательной организации при оценке собственных ресурсов как достаточных оказывает экстренную и кризисную психологическую помощь участникам образовательных отношений, представителям администрации образовательной организации в форме психологического консультирования, групповых мероприятий. При необходимости, согласовывает с руководителем образовательной организации возможность привлечения к указанной деятельности психологов, педагогов-психологов центра психолого-педагогической, медицинской и социальной помощи (далее – ППМС-центр).</a:t>
            </a: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1.3.5.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Готовит информацию о промежуточных и (или) итоговых результатах оказания экстренной и кризисной психологической помощи, психолого- педагогического сопровождения пострадавших участников образовательных отношений для последующего предоставления руководителем образовательной организации, иным должностным лицам в рамках межведомственного взаимодействия для оказания медицинской, социальной и (или) иной специализированной психологической помощи </a:t>
            </a:r>
            <a:r>
              <a:rPr lang="ru-RU" sz="19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суициденту</a:t>
            </a:r>
            <a:r>
              <a:rPr lang="ru-RU" sz="19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его родителям (законным представителям), педагогическим работникам.</a:t>
            </a: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1.3.6.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Педагог-психолог совместно с членами Рабочей группы проводит встречи с учебной группой (классом), в которой произошел случай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самоповреждающего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поведения или совершены суицидальные действия обучающимся, с целью реализации профилактической и </a:t>
            </a:r>
            <a:r>
              <a:rPr lang="ru-RU" sz="19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психопросветительской</a:t>
            </a:r>
            <a:r>
              <a:rPr lang="ru-RU" sz="19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работы (при необходимости, с несколькими учебными группами (классами).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942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DDD99-D3DA-7EE0-436A-79FE1E013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7B8904-8408-0E3D-157D-92EBE311CE08}"/>
              </a:ext>
            </a:extLst>
          </p:cNvPr>
          <p:cNvSpPr txBox="1"/>
          <p:nvPr/>
        </p:nvSpPr>
        <p:spPr>
          <a:xfrm>
            <a:off x="391886" y="179882"/>
            <a:ext cx="11408227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педагога-психолога в ситуации совершения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суицидальных действий обучающимся в образовательной организации</a:t>
            </a:r>
          </a:p>
          <a:p>
            <a:pPr>
              <a:buNone/>
            </a:pP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1.3.6.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Педагог-психолог совместно с членами Рабочей группы проводит встречи с учебной группой (классом), в которой произошел случай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самоповреждающего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поведения или совершены суицидальные действия обучающимся, с целью реализации профилактической 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психопросветительской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(при необходимости, с несколькими учебными группами (классами).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1.3.7.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После группового занятия по необходимости может проводиться индивидуальная работа с отдельными обучающимися, родителями (законными представителями) и педагогическими работниками образовательной организации для стабилизации эмоционального состояния.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1.3.8.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Педагог-психолог включается в совместную работу со специалистами антикризисных подразделений ППМС-центров для осуществления психолого-педагогического сопровождения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суицидента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его родителей (законных представителей) в рамках своих компетенций, а также других участников образовательных отношений, пострадавших в результате кризисной 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3141092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94B4C-A767-AB50-3F84-F500EBE35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50A97A-7069-1BE7-4607-05B9EA96D2AC}"/>
              </a:ext>
            </a:extLst>
          </p:cNvPr>
          <p:cNvSpPr txBox="1"/>
          <p:nvPr/>
        </p:nvSpPr>
        <p:spPr>
          <a:xfrm>
            <a:off x="391886" y="479685"/>
            <a:ext cx="1140822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Алгоритм действий педагога-психолога в ситуации совершения</a:t>
            </a:r>
          </a:p>
          <a:p>
            <a:pPr algn="ctr">
              <a:buNone/>
            </a:pPr>
            <a:r>
              <a:rPr lang="ru-RU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суицидальных действий обучающимся в образовательной организации</a:t>
            </a:r>
          </a:p>
          <a:p>
            <a:pPr>
              <a:buNone/>
            </a:pPr>
            <a:endParaRPr lang="ru-RU" sz="24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1.3.9.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совместно с членами Рабочей группы проводит дальнейшее пролонгированное сопровождение участников происшествия (в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случаенеобходимости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), профилактические беседы с обучающимися, мониторинг и регулярный контроль динамики состояния обучающихся (с помощью комплекса психодиагностических мероприятий).</a:t>
            </a:r>
          </a:p>
          <a:p>
            <a:pPr algn="just">
              <a:buNone/>
            </a:pPr>
            <a:endParaRPr lang="ru-RU" sz="200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1.3.10. </a:t>
            </a: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Педагог-психолог непрерывно реализует меры по профилактике суицидального поведения, которые включают оперативное информирование представителей администрации образовательной организации о фактах</a:t>
            </a:r>
          </a:p>
          <a:p>
            <a:pPr algn="just">
              <a:buNone/>
            </a:pPr>
            <a:r>
              <a:rPr lang="ru-RU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чрезвычайных происшествий с участием обучающихся. Внимание уделяется таким важным аспектам, как наличие лиц или источников, склоняющих обучающегося к совершению суицида, сведений о привлечении обучающихся к участию в акциях и мероприятиях, потенциально опасных для их жизни и здоровья.</a:t>
            </a:r>
          </a:p>
        </p:txBody>
      </p:sp>
    </p:spTree>
    <p:extLst>
      <p:ext uri="{BB962C8B-B14F-4D97-AF65-F5344CB8AC3E}">
        <p14:creationId xmlns:p14="http://schemas.microsoft.com/office/powerpoint/2010/main" val="1464935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F7BA6-1A97-15E9-AAF7-DF0972A8D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F8EBC0-41C9-39F3-B78D-8992D808D1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898" t="23154" r="14642" b="18145"/>
          <a:stretch>
            <a:fillRect/>
          </a:stretch>
        </p:blipFill>
        <p:spPr>
          <a:xfrm>
            <a:off x="0" y="-12589"/>
            <a:ext cx="11781183" cy="658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74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F124F-AF8D-4D5B-8CBE-544B63DC4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EB36BD-08FA-D496-04C5-E8613872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54" t="25694" r="14089" b="20822"/>
          <a:stretch>
            <a:fillRect/>
          </a:stretch>
        </p:blipFill>
        <p:spPr>
          <a:xfrm>
            <a:off x="145776" y="0"/>
            <a:ext cx="11913702" cy="673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699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E9500-B5B3-DDA7-51E0-AD21A1FEB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28C110E-AD3A-9C37-1D02-52A930044F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120" t="25446" r="13577" b="226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100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06AE8-FAF6-45EE-E37A-A10A4E0D2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CEA273-049C-45A2-5B4E-4FC13E7F93AC}"/>
              </a:ext>
            </a:extLst>
          </p:cNvPr>
          <p:cNvSpPr txBox="1"/>
          <p:nvPr/>
        </p:nvSpPr>
        <p:spPr>
          <a:xfrm>
            <a:off x="407449" y="151987"/>
            <a:ext cx="11602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Ресурсы ППМС-центра по письменному запросу и согласованию </a:t>
            </a:r>
          </a:p>
          <a:p>
            <a:pPr algn="ctr"/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(минимум за две недели, если не в случаях кризисной ситуации)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B3CE86-E38E-A4A8-2D6B-E55F78226C24}"/>
              </a:ext>
            </a:extLst>
          </p:cNvPr>
          <p:cNvSpPr txBox="1"/>
          <p:nvPr/>
        </p:nvSpPr>
        <p:spPr>
          <a:xfrm>
            <a:off x="106018" y="1030356"/>
            <a:ext cx="346164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u="sng" dirty="0">
                <a:latin typeface="Arial" panose="020B0604020202020204" pitchFamily="34" charset="0"/>
                <a:cs typeface="Arial" panose="020B0604020202020204" pitchFamily="34" charset="0"/>
              </a:rPr>
              <a:t>Профилактика</a:t>
            </a:r>
          </a:p>
          <a:p>
            <a:endParaRPr lang="ru-RU" sz="19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онлайн консультации специалистов Центра по подготовке к родительским собраниям, тренингам, мероприятиям;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индивидуальные супервизии для психологов;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онлайн консультации по созданию в школе психологически безопасной среды;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другое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0136A-2075-257C-C2BB-2B49613F933C}"/>
              </a:ext>
            </a:extLst>
          </p:cNvPr>
          <p:cNvSpPr txBox="1"/>
          <p:nvPr/>
        </p:nvSpPr>
        <p:spPr>
          <a:xfrm>
            <a:off x="4571998" y="1030356"/>
            <a:ext cx="3273287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u="sng" dirty="0">
                <a:latin typeface="Arial" panose="020B0604020202020204" pitchFamily="34" charset="0"/>
                <a:cs typeface="Arial" panose="020B0604020202020204" pitchFamily="34" charset="0"/>
              </a:rPr>
              <a:t>Диагностика</a:t>
            </a:r>
          </a:p>
          <a:p>
            <a:endParaRPr lang="ru-RU" sz="19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при необходимости онлайн консультация для обсуждения результатов скрининга/диагностики ребенка;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онлайн консультация для обсуждения и анализа результатов диагностики/скрининга психологического климата в классе и т. п.;   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другое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77AB70-80DE-BDAC-9A0F-4289B02B9A03}"/>
              </a:ext>
            </a:extLst>
          </p:cNvPr>
          <p:cNvSpPr txBox="1"/>
          <p:nvPr/>
        </p:nvSpPr>
        <p:spPr>
          <a:xfrm>
            <a:off x="8424906" y="1030356"/>
            <a:ext cx="341732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0" b="1" u="sng" dirty="0"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Психолого-педагогическое сопровождение</a:t>
            </a:r>
          </a:p>
          <a:p>
            <a:endParaRPr lang="ru-RU" sz="19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консультации по разработке плана сопровождения;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индивидуальные/групповые супервизии, разборы случаев;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мониторинг хода сопровождения;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другое</a:t>
            </a:r>
          </a:p>
        </p:txBody>
      </p:sp>
    </p:spTree>
    <p:extLst>
      <p:ext uri="{BB962C8B-B14F-4D97-AF65-F5344CB8AC3E}">
        <p14:creationId xmlns:p14="http://schemas.microsoft.com/office/powerpoint/2010/main" val="809829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72583-2E01-1D0D-CFB7-52CCC831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54FBC5E-28C1-2BBA-76E4-79C1F8E103C3}"/>
              </a:ext>
            </a:extLst>
          </p:cNvPr>
          <p:cNvSpPr txBox="1"/>
          <p:nvPr/>
        </p:nvSpPr>
        <p:spPr>
          <a:xfrm>
            <a:off x="689547" y="584306"/>
            <a:ext cx="1116767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 ГБОУ «Психологический центр» г. Михайловска</a:t>
            </a:r>
          </a:p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Сайт: 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www.psycentr-mikhaylovsk.ru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Почта: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cpprik@mosk.stavregion.ru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8(86553) 6 07 69</a:t>
            </a: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CAC67-BFB9-D8AA-B605-8704EB84C4C7}"/>
              </a:ext>
            </a:extLst>
          </p:cNvPr>
          <p:cNvSpPr txBox="1"/>
          <p:nvPr/>
        </p:nvSpPr>
        <p:spPr>
          <a:xfrm>
            <a:off x="419725" y="3226706"/>
            <a:ext cx="114374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В кризисной ситуации мы действуем согласно алгоритму:</a:t>
            </a:r>
          </a:p>
          <a:p>
            <a:pPr algn="just"/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algn="just"/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 - ждем письменный запрос на оказание помощи (конкретного вида) для выезда мобильной бригады Центра или онлайн консультации;</a:t>
            </a:r>
          </a:p>
          <a:p>
            <a:pPr algn="just"/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marL="342900" indent="-342900" algn="just">
              <a:buFontTx/>
              <a:buChar char="-"/>
            </a:pP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ждем родителей/несовершеннолетних по вашему направлению;</a:t>
            </a:r>
          </a:p>
          <a:p>
            <a:pPr marL="342900" indent="-342900" algn="just">
              <a:buFontTx/>
              <a:buChar char="-"/>
            </a:pPr>
            <a:endParaRPr lang="ru-RU" sz="2400" i="1" dirty="0">
              <a:latin typeface="Arial" panose="020B0604020202020204" pitchFamily="34" charset="0"/>
              <a:cs typeface="APPLE CHANCERY" panose="03020702040506060504" pitchFamily="66" charset="-79"/>
            </a:endParaRPr>
          </a:p>
          <a:p>
            <a:pPr marL="342900" indent="-342900" algn="just">
              <a:buFontTx/>
              <a:buChar char="-"/>
            </a:pP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предоставляем </a:t>
            </a:r>
            <a:r>
              <a:rPr lang="ru-RU" sz="2400" i="1" dirty="0" err="1">
                <a:latin typeface="Arial" panose="020B0604020202020204" pitchFamily="34" charset="0"/>
                <a:cs typeface="APPLE CHANCERY" panose="03020702040506060504" pitchFamily="66" charset="-79"/>
              </a:rPr>
              <a:t>супервизорскую</a:t>
            </a:r>
            <a:r>
              <a:rPr lang="ru-RU" sz="2400" i="1" dirty="0">
                <a:latin typeface="Arial" panose="020B0604020202020204" pitchFamily="34" charset="0"/>
                <a:cs typeface="APPLE CHANCERY" panose="03020702040506060504" pitchFamily="66" charset="-79"/>
              </a:rPr>
              <a:t> и методическую помощь</a:t>
            </a:r>
          </a:p>
        </p:txBody>
      </p:sp>
    </p:spTree>
    <p:extLst>
      <p:ext uri="{BB962C8B-B14F-4D97-AF65-F5344CB8AC3E}">
        <p14:creationId xmlns:p14="http://schemas.microsoft.com/office/powerpoint/2010/main" val="2924725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</TotalTime>
  <Words>1674</Words>
  <Application>Microsoft Macintosh PowerPoint</Application>
  <PresentationFormat>Широкоэкранный</PresentationFormat>
  <Paragraphs>131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67</cp:revision>
  <dcterms:created xsi:type="dcterms:W3CDTF">2025-10-21T10:23:48Z</dcterms:created>
  <dcterms:modified xsi:type="dcterms:W3CDTF">2025-10-23T09:20:37Z</dcterms:modified>
</cp:coreProperties>
</file>