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  <p:sldId id="266" r:id="rId13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-390" y="-1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6C7D-39A4-4287-9D51-530DC9B5B2F8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9649D-D124-4FCA-A90F-399055F98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909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DFBF7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92518"/>
            <a:ext cx="7556421" cy="4252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Сбор анамнестических сведений — формальность или обязательный аналитический этап обследования на ПМПК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685353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463534"/>
            <a:ext cx="114983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Т</a:t>
            </a:r>
            <a:r>
              <a:rPr lang="en-US" sz="4450" dirty="0" err="1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ехнологи</a:t>
            </a:r>
            <a:r>
              <a:rPr lang="ru-RU" sz="4450" dirty="0" err="1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зация</a:t>
            </a:r>
            <a:r>
              <a:rPr lang="en-US" sz="4450" dirty="0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 </a:t>
            </a: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обследования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512475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Р</a:t>
            </a:r>
            <a:r>
              <a:rPr lang="ru-RU" sz="17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ационально «разделить» весь процесс психологической оценки на отдельные четко выраженные этапы и оптимально использовать разнообразные методические средства с целью повышения эффективности деятельности и минимизации временных затрат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2565" y="1256348"/>
            <a:ext cx="7651671" cy="1332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200"/>
              </a:lnSpc>
              <a:buNone/>
            </a:pPr>
            <a:r>
              <a:rPr lang="ru-RU" sz="4150" b="1" dirty="0" smtClean="0">
                <a:solidFill>
                  <a:srgbClr val="3A3A3A"/>
                </a:solidFill>
                <a:latin typeface="Times New Roman" pitchFamily="18" charset="0"/>
                <a:ea typeface="Noto Serif Medium" pitchFamily="34" charset="-122"/>
                <a:cs typeface="Times New Roman" pitchFamily="18" charset="0"/>
              </a:rPr>
              <a:t>Положения углубленной диагностики</a:t>
            </a:r>
            <a:endParaRPr lang="en-US" sz="41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232565" y="2908697"/>
            <a:ext cx="3719274" cy="2266831"/>
          </a:xfrm>
          <a:prstGeom prst="roundRect">
            <a:avLst>
              <a:gd name="adj" fmla="val 3950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1905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453307" y="3129439"/>
            <a:ext cx="3008709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1. Целостная гипотеза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453307" y="3590330"/>
            <a:ext cx="3277791" cy="1364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Формирование гипотезы на базе данных из психологии, педиатрии, психиатрии, генетики и педагогики.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10164961" y="2908697"/>
            <a:ext cx="3719274" cy="2266831"/>
          </a:xfrm>
          <a:prstGeom prst="roundRect">
            <a:avLst>
              <a:gd name="adj" fmla="val 3950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1905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385703" y="3129439"/>
            <a:ext cx="3277791" cy="666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2. Адаптивность гипотезы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10385703" y="3923348"/>
            <a:ext cx="3277791" cy="1023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Корректировка диагноза в свете новых данных по алгоритму.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232565" y="5388650"/>
            <a:ext cx="7651671" cy="1584603"/>
          </a:xfrm>
          <a:prstGeom prst="roundRect">
            <a:avLst>
              <a:gd name="adj" fmla="val 5651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1905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453307" y="5609392"/>
            <a:ext cx="3734752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3. Возрастная адекватность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6453307" y="6070283"/>
            <a:ext cx="7210187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Процедуры и тактики обследования соответствуют возрасту и возможностям ребёнка.</a:t>
            </a:r>
            <a:endParaRPr lang="en-US" sz="16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9355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18629"/>
            <a:ext cx="7753826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Дальше — анализ и прогноз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93790" y="4638318"/>
            <a:ext cx="4203978" cy="2966085"/>
          </a:xfrm>
          <a:prstGeom prst="roundRect">
            <a:avLst>
              <a:gd name="adj" fmla="val 4933"/>
            </a:avLst>
          </a:prstGeom>
          <a:solidFill>
            <a:srgbClr val="FDFBF7"/>
          </a:solidFill>
          <a:ln/>
          <a:effectLst>
            <a:outerShdw dist="19050" dir="2700000" algn="bl" rotWithShape="0">
              <a:srgbClr val="E6DED2">
                <a:alpha val="10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793790" y="4607838"/>
            <a:ext cx="4203978" cy="121920"/>
          </a:xfrm>
          <a:prstGeom prst="roundRect">
            <a:avLst>
              <a:gd name="adj" fmla="val 74233"/>
            </a:avLst>
          </a:prstGeom>
          <a:solidFill>
            <a:srgbClr val="E6DED2"/>
          </a:solidFill>
          <a:ln/>
        </p:spPr>
      </p:sp>
      <p:sp>
        <p:nvSpPr>
          <p:cNvPr id="6" name="Shape 3"/>
          <p:cNvSpPr/>
          <p:nvPr/>
        </p:nvSpPr>
        <p:spPr>
          <a:xfrm>
            <a:off x="2572524" y="4315182"/>
            <a:ext cx="646390" cy="646390"/>
          </a:xfrm>
          <a:prstGeom prst="roundRect">
            <a:avLst>
              <a:gd name="adj" fmla="val 141463"/>
            </a:avLst>
          </a:prstGeom>
          <a:solidFill>
            <a:srgbClr val="E6DED2">
              <a:alpha val="50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2766477" y="4476750"/>
            <a:ext cx="258485" cy="323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39654" y="5176957"/>
            <a:ext cx="3543776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4. Интегративный анализ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1039654" y="5642729"/>
            <a:ext cx="3712250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Сопоставление результатов для выявления иерархии причин развития особенностей.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5213152" y="4638318"/>
            <a:ext cx="4203978" cy="2966085"/>
          </a:xfrm>
          <a:prstGeom prst="roundRect">
            <a:avLst>
              <a:gd name="adj" fmla="val 4933"/>
            </a:avLst>
          </a:prstGeom>
          <a:solidFill>
            <a:srgbClr val="FDFBF7"/>
          </a:solidFill>
          <a:ln/>
          <a:effectLst>
            <a:outerShdw dist="19050" dir="2700000" algn="bl" rotWithShape="0">
              <a:srgbClr val="E6DED2">
                <a:alpha val="10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213152" y="4607838"/>
            <a:ext cx="4203978" cy="121920"/>
          </a:xfrm>
          <a:prstGeom prst="roundRect">
            <a:avLst>
              <a:gd name="adj" fmla="val 74233"/>
            </a:avLst>
          </a:prstGeom>
          <a:solidFill>
            <a:srgbClr val="E6DED2"/>
          </a:solidFill>
          <a:ln/>
        </p:spPr>
      </p:sp>
      <p:sp>
        <p:nvSpPr>
          <p:cNvPr id="12" name="Shape 9"/>
          <p:cNvSpPr/>
          <p:nvPr/>
        </p:nvSpPr>
        <p:spPr>
          <a:xfrm>
            <a:off x="6991886" y="4315182"/>
            <a:ext cx="646390" cy="646390"/>
          </a:xfrm>
          <a:prstGeom prst="roundRect">
            <a:avLst>
              <a:gd name="adj" fmla="val 141463"/>
            </a:avLst>
          </a:prstGeom>
          <a:solidFill>
            <a:srgbClr val="E6DED2">
              <a:alpha val="50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7185839" y="4476750"/>
            <a:ext cx="258485" cy="323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5459016" y="5176957"/>
            <a:ext cx="3712250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5. Психодиагностика и прогноз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5459016" y="5979319"/>
            <a:ext cx="3712250" cy="1379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Постановка психологического диагноза, вероятностный прогноз и рекомендации для коррекции.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9632513" y="4638318"/>
            <a:ext cx="4203978" cy="2966085"/>
          </a:xfrm>
          <a:prstGeom prst="roundRect">
            <a:avLst>
              <a:gd name="adj" fmla="val 4933"/>
            </a:avLst>
          </a:prstGeom>
          <a:solidFill>
            <a:srgbClr val="FDFBF7"/>
          </a:solidFill>
          <a:ln/>
          <a:effectLst>
            <a:outerShdw dist="19050" dir="2700000" algn="bl" rotWithShape="0">
              <a:srgbClr val="E6DED2">
                <a:alpha val="10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9632513" y="4607838"/>
            <a:ext cx="4203978" cy="121920"/>
          </a:xfrm>
          <a:prstGeom prst="roundRect">
            <a:avLst>
              <a:gd name="adj" fmla="val 74233"/>
            </a:avLst>
          </a:prstGeom>
          <a:solidFill>
            <a:srgbClr val="E6DED2"/>
          </a:solidFill>
          <a:ln/>
        </p:spPr>
      </p:sp>
      <p:sp>
        <p:nvSpPr>
          <p:cNvPr id="18" name="Shape 15"/>
          <p:cNvSpPr/>
          <p:nvPr/>
        </p:nvSpPr>
        <p:spPr>
          <a:xfrm>
            <a:off x="11411248" y="4315182"/>
            <a:ext cx="646390" cy="646390"/>
          </a:xfrm>
          <a:prstGeom prst="roundRect">
            <a:avLst>
              <a:gd name="adj" fmla="val 141463"/>
            </a:avLst>
          </a:prstGeom>
          <a:solidFill>
            <a:srgbClr val="E6DED2">
              <a:alpha val="50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11605200" y="4476750"/>
            <a:ext cx="258485" cy="323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9878378" y="5176957"/>
            <a:ext cx="3712250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6. Обрaзовательный маршрут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9878378" y="5979319"/>
            <a:ext cx="3712250" cy="1379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Определение оптимального образовательного сопровождения и программ коррекции.</a:t>
            </a:r>
            <a:endParaRPr lang="en-US" sz="16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42040"/>
            <a:ext cx="91748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Структура углублённой оценки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99098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Сбор психологического анамнеза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543317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Создание и уточнение диагностической гипотезы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87537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Процедура обследования ребёнка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631757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4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Развернутый системный анализ результатов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675977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5"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Окончательная постановка диагноза и рекомендации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7451" y="437912"/>
            <a:ext cx="10210443" cy="497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Подготовка к сбору анамнеза — первые контакты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557451" y="1254085"/>
            <a:ext cx="13515499" cy="509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Важно установить доверие с семьёй, объяснить конфиденциальность и объём передаваемой информации. Ознакомьтесь с имеющимися материалами: медицинские записи, школьные документы, наблюдения педагогов.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51" y="2121813"/>
            <a:ext cx="6563439" cy="6563439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130" y="2121813"/>
            <a:ext cx="6563439" cy="6563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2565" y="1256348"/>
            <a:ext cx="7651671" cy="1332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200"/>
              </a:lnSpc>
            </a:pPr>
            <a:endParaRPr lang="en-US" sz="415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453307" y="3129439"/>
            <a:ext cx="3008709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2050" dirty="0" smtClean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 </a:t>
            </a:r>
            <a:endParaRPr lang="en-US" sz="2050" dirty="0">
              <a:solidFill>
                <a:prstClr val="black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6453307" y="3590330"/>
            <a:ext cx="3277791" cy="1364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endParaRPr lang="en-US" sz="1650" dirty="0">
              <a:solidFill>
                <a:prstClr val="black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10385703" y="3923348"/>
            <a:ext cx="3277791" cy="1023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endParaRPr lang="en-US" sz="1650" dirty="0">
              <a:solidFill>
                <a:prstClr val="black"/>
              </a:solidFill>
            </a:endParaRPr>
          </a:p>
        </p:txBody>
      </p:sp>
      <p:sp>
        <p:nvSpPr>
          <p:cNvPr id="10" name="Shape 7"/>
          <p:cNvSpPr/>
          <p:nvPr/>
        </p:nvSpPr>
        <p:spPr>
          <a:xfrm>
            <a:off x="6134305" y="747554"/>
            <a:ext cx="7651671" cy="2714903"/>
          </a:xfrm>
          <a:prstGeom prst="roundRect">
            <a:avLst>
              <a:gd name="adj" fmla="val 5651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1905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453307" y="5609392"/>
            <a:ext cx="3734752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00"/>
              </a:lnSpc>
            </a:pPr>
            <a:endParaRPr lang="en-US" sz="2050" dirty="0">
              <a:solidFill>
                <a:prstClr val="black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6453307" y="6070283"/>
            <a:ext cx="7210187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endParaRPr lang="en-US" sz="1650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928" y="592614"/>
            <a:ext cx="7626048" cy="1622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27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8360"/>
            <a:ext cx="1194566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Содержание психологического анамнеза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30768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27784"/>
            <a:ext cx="315051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Беременность и роды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1820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Факторы риска, осложнения, сроки родов, первый прикладывания к груди, выписка из роддома.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330768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127784"/>
            <a:ext cx="391620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Раннее моторное развитие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561820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Сроки ползания, вставания, тонус, судороги, последовательность моторных навыков.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330768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127784"/>
            <a:ext cx="415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Психоэмоциональное и речевое развитие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597253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Эмоциональные реакции, первые улыбки, гуление, лепет, слова, регресс речи.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703898"/>
            <a:ext cx="75564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ru-RU" sz="3100" b="1" dirty="0" smtClean="0">
                <a:solidFill>
                  <a:srgbClr val="3A3A3A"/>
                </a:solidFill>
                <a:latin typeface="Times New Roman" pitchFamily="18" charset="0"/>
                <a:ea typeface="Noto Serif Medium" pitchFamily="34" charset="-122"/>
                <a:cs typeface="Times New Roman" pitchFamily="18" charset="0"/>
              </a:rPr>
              <a:t>Узловые моменты развития</a:t>
            </a:r>
            <a:r>
              <a:rPr lang="en-US" sz="3100" b="1" dirty="0" smtClean="0">
                <a:solidFill>
                  <a:srgbClr val="3A3A3A"/>
                </a:solidFill>
                <a:latin typeface="Times New Roman" pitchFamily="18" charset="0"/>
                <a:ea typeface="Noto Serif Medium" pitchFamily="34" charset="-122"/>
                <a:cs typeface="Times New Roman" pitchFamily="18" charset="0"/>
              </a:rPr>
              <a:t> </a:t>
            </a:r>
            <a:r>
              <a:rPr lang="en-US" sz="3100" b="1" dirty="0">
                <a:solidFill>
                  <a:srgbClr val="3A3A3A"/>
                </a:solidFill>
                <a:latin typeface="Times New Roman" pitchFamily="18" charset="0"/>
                <a:ea typeface="Noto Serif Medium" pitchFamily="34" charset="-122"/>
                <a:cs typeface="Times New Roman" pitchFamily="18" charset="0"/>
              </a:rPr>
              <a:t>— </a:t>
            </a:r>
            <a:endParaRPr lang="ru-RU" sz="3100" b="1" dirty="0" smtClean="0">
              <a:solidFill>
                <a:srgbClr val="3A3A3A"/>
              </a:solidFill>
              <a:latin typeface="Times New Roman" pitchFamily="18" charset="0"/>
              <a:ea typeface="Noto Serif Medium" pitchFamily="34" charset="-122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1934289"/>
            <a:ext cx="158710" cy="198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793790" y="2181106"/>
            <a:ext cx="7556421" cy="2286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6" name="Text 3"/>
          <p:cNvSpPr/>
          <p:nvPr/>
        </p:nvSpPr>
        <p:spPr>
          <a:xfrm>
            <a:off x="793790" y="2306122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1–3 года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2649379"/>
            <a:ext cx="75564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</a:pPr>
            <a:r>
              <a:rPr lang="ru-RU" sz="12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ru-RU" sz="12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Т</a:t>
            </a:r>
            <a:r>
              <a:rPr lang="ru-RU" sz="12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емпы, сроки и особенности речевого развития, в том числе возраст начала употребления местоимения «я», использования простой фразы, развернутой фразы. Особенности эмоционального развития и развития коммуникативных навыков: характер привязанности и отношений к близким. </a:t>
            </a:r>
          </a:p>
          <a:p>
            <a:pPr>
              <a:lnSpc>
                <a:spcPts val="2000"/>
              </a:lnSpc>
            </a:pP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93790" y="3435310"/>
            <a:ext cx="158710" cy="198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93790" y="3682127"/>
            <a:ext cx="7556421" cy="2286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10" name="Text 7"/>
          <p:cNvSpPr/>
          <p:nvPr/>
        </p:nvSpPr>
        <p:spPr>
          <a:xfrm>
            <a:off x="793790" y="3807143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3–5,5 лет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93790" y="4150400"/>
            <a:ext cx="7556421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ru-RU" sz="12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ru-RU" sz="12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Длительность, тяжесть и особенности протекания кризиса 3-х лет. </a:t>
            </a:r>
          </a:p>
          <a:p>
            <a:pPr>
              <a:lnSpc>
                <a:spcPts val="2000"/>
              </a:lnSpc>
            </a:pPr>
            <a:r>
              <a:rPr lang="en-US" sz="1250" dirty="0" err="1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Игра</a:t>
            </a:r>
            <a:r>
              <a:rPr lang="en-US" sz="12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en-US" sz="12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как ведущая деятельность, адаптация к </a:t>
            </a:r>
            <a:r>
              <a:rPr lang="en-US" sz="1250" dirty="0" err="1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детсаду</a:t>
            </a:r>
            <a:r>
              <a:rPr lang="ru-RU" sz="12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</a:t>
            </a:r>
          </a:p>
          <a:p>
            <a:pPr>
              <a:lnSpc>
                <a:spcPts val="2000"/>
              </a:lnSpc>
            </a:pP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93790" y="4682252"/>
            <a:ext cx="158710" cy="198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93790" y="4929068"/>
            <a:ext cx="7556421" cy="2286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14" name="Text 11"/>
          <p:cNvSpPr/>
          <p:nvPr/>
        </p:nvSpPr>
        <p:spPr>
          <a:xfrm>
            <a:off x="793790" y="5054084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5,5–7 лет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93790" y="5397341"/>
            <a:ext cx="75564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C4C4C"/>
                </a:solidFill>
                <a:latin typeface="Times New Roman" pitchFamily="18" charset="0"/>
                <a:ea typeface="Noto Serif" pitchFamily="34" charset="-122"/>
                <a:cs typeface="Times New Roman" pitchFamily="18" charset="0"/>
              </a:rPr>
              <a:t>Готовность к школе, звукопроизношение, темп развития, работоспособность и </a:t>
            </a:r>
            <a:r>
              <a:rPr lang="en-US" sz="1250" dirty="0" err="1">
                <a:solidFill>
                  <a:srgbClr val="4C4C4C"/>
                </a:solidFill>
                <a:latin typeface="Times New Roman" pitchFamily="18" charset="0"/>
                <a:ea typeface="Noto Serif" pitchFamily="34" charset="-122"/>
                <a:cs typeface="Times New Roman" pitchFamily="18" charset="0"/>
              </a:rPr>
              <a:t>истощаемость</a:t>
            </a:r>
            <a:r>
              <a:rPr lang="en-US" sz="1250" dirty="0" smtClean="0">
                <a:solidFill>
                  <a:srgbClr val="4C4C4C"/>
                </a:solidFill>
                <a:latin typeface="Times New Roman" pitchFamily="18" charset="0"/>
                <a:ea typeface="Noto Serif" pitchFamily="34" charset="-122"/>
                <a:cs typeface="Times New Roman" pitchFamily="18" charset="0"/>
              </a:rPr>
              <a:t>.</a:t>
            </a:r>
            <a:endParaRPr lang="ru-RU" sz="1250" dirty="0" smtClean="0">
              <a:solidFill>
                <a:srgbClr val="4C4C4C"/>
              </a:solidFill>
              <a:latin typeface="Times New Roman" pitchFamily="18" charset="0"/>
              <a:ea typeface="Noto Serif" pitchFamily="34" charset="-122"/>
              <a:cs typeface="Times New Roman" pitchFamily="18" charset="0"/>
            </a:endParaRPr>
          </a:p>
          <a:p>
            <a:pPr>
              <a:lnSpc>
                <a:spcPts val="2000"/>
              </a:lnSpc>
            </a:pP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моциональная лабильность (неустойчивость настроения, легкость перехода от смеха к слезам и наоборот</a:t>
            </a:r>
            <a:r>
              <a:rPr lang="ru-RU" sz="1250" dirty="0" smtClean="0"/>
              <a:t>).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793790" y="6183273"/>
            <a:ext cx="158710" cy="198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793790" y="6430089"/>
            <a:ext cx="7556421" cy="22860"/>
          </a:xfrm>
          <a:prstGeom prst="rect">
            <a:avLst/>
          </a:prstGeom>
          <a:solidFill>
            <a:srgbClr val="E6DED2"/>
          </a:solidFill>
          <a:ln/>
        </p:spPr>
      </p:sp>
      <p:sp>
        <p:nvSpPr>
          <p:cNvPr id="18" name="Text 15"/>
          <p:cNvSpPr/>
          <p:nvPr/>
        </p:nvSpPr>
        <p:spPr>
          <a:xfrm>
            <a:off x="793790" y="6555105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7–10 </a:t>
            </a:r>
            <a:r>
              <a:rPr lang="ru-RU" sz="15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,</a:t>
            </a:r>
            <a:r>
              <a:rPr lang="ru-RU" sz="155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11 </a:t>
            </a:r>
            <a:r>
              <a:rPr lang="en-US" sz="1550" dirty="0" err="1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лет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793790" y="6898362"/>
            <a:ext cx="75564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Адаптация в школе, трудности овладения программой, сопутствующие неврологические симптомы.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08809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645092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lvl="1" algn="r" rtl="1">
              <a:lnSpc>
                <a:spcPts val="2850"/>
              </a:lnSpc>
              <a:buSzPct val="100000"/>
            </a:pPr>
            <a:endParaRPr lang="en-US" sz="175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57600" y="3791635"/>
            <a:ext cx="73152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ем раньше возникло психическое расстройство, тем более оно злокачественно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ем раньше, чем интенсивнее, чем острее и чем длительнее, тем более вредоносно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Чем менее подвижно функциональное состояние реагирующей нервной системы, тем сильнее будет действовать даже слабый патогенный фактор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5551" y="662940"/>
            <a:ext cx="7521059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3600"/>
              </a:lnSpc>
              <a:buNone/>
            </a:pPr>
            <a:r>
              <a:rPr lang="en-US" sz="2900" dirty="0" err="1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Практические</a:t>
            </a:r>
            <a:r>
              <a:rPr lang="en-US" sz="2900" dirty="0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 </a:t>
            </a:r>
            <a:r>
              <a:rPr lang="en-US" sz="2900" dirty="0" err="1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выводы</a:t>
            </a:r>
            <a:r>
              <a:rPr lang="en-US" sz="2900" dirty="0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 и </a:t>
            </a:r>
            <a:r>
              <a:rPr lang="en-US" sz="2900" dirty="0" err="1" smtClean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рекомендации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13504902" y="1418511"/>
            <a:ext cx="331708" cy="331708"/>
          </a:xfrm>
          <a:prstGeom prst="roundRect">
            <a:avLst>
              <a:gd name="adj" fmla="val 18668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1270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3560207" y="1446193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1514534" y="1469112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800"/>
              </a:lnSpc>
              <a:buNone/>
            </a:pPr>
            <a:r>
              <a:rPr lang="en-US" sz="14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1. Системность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9611797" y="1787843"/>
            <a:ext cx="3745706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185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Следовать положениям: гипотеза → адаптация → интеграция → диагноз → рекомендации.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9095899" y="1418511"/>
            <a:ext cx="331708" cy="331708"/>
          </a:xfrm>
          <a:prstGeom prst="roundRect">
            <a:avLst>
              <a:gd name="adj" fmla="val 18668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1270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51203" y="1446193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513433" y="1469112"/>
            <a:ext cx="2435066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800"/>
              </a:lnSpc>
              <a:buNone/>
            </a:pPr>
            <a:r>
              <a:rPr lang="en-US" sz="14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2. Междисциплинарность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5202793" y="1787843"/>
            <a:ext cx="3745706" cy="707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185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Включать данные педиатрии, психиатрии, генетики и педагогики при формировании гипотезы.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686895" y="1418511"/>
            <a:ext cx="331708" cy="331708"/>
          </a:xfrm>
          <a:prstGeom prst="roundRect">
            <a:avLst>
              <a:gd name="adj" fmla="val 18668"/>
            </a:avLst>
          </a:prstGeom>
          <a:solidFill>
            <a:srgbClr val="E6DED2">
              <a:alpha val="50000"/>
            </a:srgbClr>
          </a:solidFill>
          <a:ln w="7620">
            <a:solidFill>
              <a:srgbClr val="CCC4B8"/>
            </a:solidFill>
            <a:prstDash val="solid"/>
          </a:ln>
          <a:effectLst>
            <a:outerShdw dist="1270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742200" y="1446193"/>
            <a:ext cx="221099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17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199799" y="1469112"/>
            <a:ext cx="2339697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800"/>
              </a:lnSpc>
              <a:buNone/>
            </a:pPr>
            <a:r>
              <a:rPr lang="en-US" sz="14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3. Учёт ресурсов ребёнка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93790" y="1787843"/>
            <a:ext cx="3745706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185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Минимизировать нагрузку, адаптировать методы к возможностям и состоянию ребёнка.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93790" y="2660928"/>
            <a:ext cx="13042821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1850"/>
              </a:lnSpc>
              <a:buNone/>
            </a:pPr>
            <a:r>
              <a:rPr lang="en-US" sz="11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Следование этим принципам делает диагностический процесс системным и интегративным, улучшая точность диагноза и эффективность сопровождения ребёнка.</a:t>
            </a:r>
            <a:endParaRPr lang="en-US" sz="11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3160157"/>
            <a:ext cx="4263866" cy="4263866"/>
          </a:xfrm>
          <a:prstGeom prst="rect">
            <a:avLst/>
          </a:prstGeom>
        </p:spPr>
      </p:pic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148" y="3160157"/>
            <a:ext cx="4263985" cy="4263985"/>
          </a:xfrm>
          <a:prstGeom prst="rect">
            <a:avLst/>
          </a:prstGeom>
        </p:spPr>
      </p:pic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005" y="3160157"/>
            <a:ext cx="4263985" cy="4263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00" y="3653135"/>
            <a:ext cx="73152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90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503</Words>
  <Application>Microsoft Office PowerPoint</Application>
  <PresentationFormat>Произвольный</PresentationFormat>
  <Paragraphs>75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iPC</cp:lastModifiedBy>
  <cp:revision>7</cp:revision>
  <dcterms:created xsi:type="dcterms:W3CDTF">2025-10-16T09:53:43Z</dcterms:created>
  <dcterms:modified xsi:type="dcterms:W3CDTF">2025-10-30T17:21:46Z</dcterms:modified>
</cp:coreProperties>
</file>