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76" r:id="rId5"/>
    <p:sldId id="277" r:id="rId6"/>
    <p:sldId id="278" r:id="rId7"/>
    <p:sldId id="279" r:id="rId8"/>
    <p:sldId id="284" r:id="rId9"/>
    <p:sldId id="285" r:id="rId10"/>
    <p:sldId id="292" r:id="rId11"/>
    <p:sldId id="286" r:id="rId12"/>
    <p:sldId id="287" r:id="rId13"/>
    <p:sldId id="288" r:id="rId14"/>
    <p:sldId id="289" r:id="rId15"/>
    <p:sldId id="293" r:id="rId16"/>
    <p:sldId id="290" r:id="rId17"/>
    <p:sldId id="280" r:id="rId18"/>
    <p:sldId id="281" r:id="rId19"/>
    <p:sldId id="282" r:id="rId20"/>
    <p:sldId id="283" r:id="rId21"/>
    <p:sldId id="27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21"/>
    <p:restoredTop sz="94652"/>
  </p:normalViewPr>
  <p:slideViewPr>
    <p:cSldViewPr snapToGrid="0">
      <p:cViewPr varScale="1">
        <p:scale>
          <a:sx n="98" d="100"/>
          <a:sy n="98" d="100"/>
        </p:scale>
        <p:origin x="-108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A54676-70BB-E816-4045-A183A20BC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4FA3E0B-962E-026C-6CCE-C639998E7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46FC09B-60B6-4B36-A28E-298F732B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B3AAD5-A876-F1AC-6B81-54CD8D493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1D42266-3AC2-B27C-CC00-EF321A49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388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E4BA72-BA92-5815-D4D2-D915AE945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06294C-2642-C7E0-568B-A74331BBD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09C226-CA8D-FDEC-3A5F-4298DBA1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8AC2A1-B0B9-4599-27D1-C8D8D53DA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471BE1-56DB-7C2C-373F-E2F876CE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683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4C0496-38F8-39C3-3891-D55046A1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CCD9595-B025-139A-8F42-321F7728C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BF57ECC-B954-D40F-62B8-C0FD3F03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98F869-EF92-15CA-BCB8-B388000C3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90D5800-3F1F-BF08-1A80-6E18BCF8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107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2A2F17-63E7-4144-C703-2D6C25D1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2195EA0-9CDF-567B-536A-99B4E818B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6EA658C-5F68-1A0E-84C1-202110387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7C869D8-A618-CCD7-69DC-285FE665B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26E3E17-BDCC-6F0E-A6D3-292AFAFB3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AC90CF2-63A5-F4FE-55E9-0A1FEAD9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72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33C344-0F5C-618C-3E87-E2A028A0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EB03EB9-3B7A-2332-B51E-FB6E62D9A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18E78C6-2F32-6863-836B-900A61EAB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2B5FA3E-8285-A44B-00CC-1CE4D606A1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5D927FC-EF31-F391-C5D0-93AA29C2E6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BA1C2CF-7832-57EF-ED4D-6823892BD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B94A44B-8B76-22DE-68D3-4DD026AD9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7EA505B-F9B8-C469-D4A5-C4BE6E6D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212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61CBA5-CA43-4F94-08C6-E15FD483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70D5989-1E8D-B4D5-BEB6-6CF4DA68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2A3364E-5E96-7F8C-0A92-E4D3581C4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EA6BD9C-8F4A-8718-FC66-33A796D7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969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019AF5-562C-F0BC-BA0F-99C0596B2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6A06BD8-7132-D4C4-91F8-B0327B2F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83E3E74B-E128-B5B7-8570-02331D9B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6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FA1DB4F-2AC8-921A-4554-0358048F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AB08F37-AC0B-5A93-EB80-9B048CC3A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042273F-ED4D-38FA-8F64-9D94F3980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0938B1C-EE0C-819E-74A4-F5F269BB4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415041F-9202-94F5-CEFB-6DA096B0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87D82B3-BCD2-E13A-AEB4-4A250CCE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35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CC5408-A1C2-3866-1E5B-9DB68E1B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863E213-CE6A-A8D8-79AD-BEFF55EBA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2C21718-ADD2-7B51-9936-960181EAA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8B249E4-1D16-1458-C10C-8ACFB6B05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5174DF5-A13D-7ED4-566D-F8DD0AEA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02EAA9-75C1-8CFB-1D23-9A536E314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990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D1705E-B480-2F3E-16FD-8B8100CF0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A04359F-8EF8-F68C-B46F-1B64F0E62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29CA203-875C-552F-B183-558CCFDB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A986A35-87EC-3304-327A-D8B0092A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FA870C5-84CC-F01C-B91A-3687D964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3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3C0D007-F02E-ED94-A44E-72CD79BCA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B4620F8-C1E6-3F1D-9F25-7920AA0EA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AFC072-22DB-5135-2700-C642D1A0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AE0C0B0-2F8D-3A4A-3ED5-7703A9C7A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1215CA8-B656-78FC-98FC-66F5605B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543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2072F-842D-7989-D950-23F69517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3EF456A-5E38-2511-FD65-17372CE94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13BA5F5-97B8-CE0E-E212-62FC3402C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30644-285B-5A46-9FF3-8FA59B86D5CB}" type="datetimeFigureOut">
              <a:rPr lang="ru-RU" smtClean="0"/>
              <a:pPr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9F4BEC-A968-1BA4-1FF8-7EF3441C9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1FB9651-108E-88DF-EF38-FA29C2AD84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A2DE6-6C28-E742-B368-A8C646EEB1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0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entr-mikhaylovsk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CB17134-E4FA-FF25-A0BC-F1788B3FEC91}"/>
              </a:ext>
            </a:extLst>
          </p:cNvPr>
          <p:cNvSpPr txBox="1"/>
          <p:nvPr/>
        </p:nvSpPr>
        <p:spPr>
          <a:xfrm>
            <a:off x="169762" y="197346"/>
            <a:ext cx="1185247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Семинар-совещание</a:t>
            </a:r>
          </a:p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«Разработка индивидуального плана профилактики для несовершеннолетних с признаками суицидального поведения»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endParaRPr lang="ru-RU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12 марта 2026 г.</a:t>
            </a:r>
          </a:p>
          <a:p>
            <a:pPr algn="ctr"/>
            <a:endParaRPr lang="ru-RU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endParaRPr lang="ru-RU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endParaRPr lang="ru-RU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ru-RU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Татаренко Оксана Владимировна, </a:t>
            </a:r>
          </a:p>
          <a:p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заместитель директора по научно-методической работе </a:t>
            </a:r>
          </a:p>
          <a:p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ГБОУ «Психологический центр» г. Михайловска, кандидат психологический наук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585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CF2827D-186F-4D3B-B321-0B2518B57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EAD0CF5-6356-E73B-152A-9460C4A2900F}"/>
              </a:ext>
            </a:extLst>
          </p:cNvPr>
          <p:cNvSpPr txBox="1"/>
          <p:nvPr/>
        </p:nvSpPr>
        <p:spPr>
          <a:xfrm>
            <a:off x="145143" y="117610"/>
            <a:ext cx="11901714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Термины и определения</a:t>
            </a:r>
          </a:p>
          <a:p>
            <a:pPr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Суицидальное кризисное состояние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острое или хроническое болезненное психическое состояние, характеризующееся выраженными нарушениями в аффективной, когнитивной и поведенческой сферах с переживаниями безысходности, безвыходности, нахождение в котором может приводить к самоубийству. Внешним выражением суицидального кризиса могут быть различные формы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несуицидального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 суицидального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самоповреждающего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поведения.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Суицидальные действия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действия, направленные на лишение себя жизни.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Суицидальные мысли (суицидальная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идеация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мысли о собственной смерти, рассмотрение аргументов отказа от жизни путем самоубийства с последующим размышлением над способом совершения самоубийства. Различают: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пассивные суицидальные мысли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характеризуются представлением своей смерти без желания лишения себя жизни;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навязчивые суицидальные мысли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(суицидальные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руминации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характеризуются постоянным возвращением к травмирующим событиям с невозможностью остановить поток негативных мыслей, формирующих суицидальное поведение;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активные суицидальные мысли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характеризуются желанием покончить с собой, разработкой плана реализации суицидальных действий (суицидальные намерения, замыслы, планы); </a:t>
            </a:r>
            <a:r>
              <a:rPr lang="ru-RU" sz="2000" u="sng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суицидальный императив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«внутренний» приказ о немедленном осуществлении суицидальных действий часто подсказывается способ их совершения); подразумевает беспрекословное подчинение.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6507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A214E1-93B5-13E8-8650-9AA39FD3E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5D7FBD8-ADDB-89C2-D3D0-196A63D71704}"/>
              </a:ext>
            </a:extLst>
          </p:cNvPr>
          <p:cNvSpPr txBox="1"/>
          <p:nvPr/>
        </p:nvSpPr>
        <p:spPr>
          <a:xfrm>
            <a:off x="188686" y="219210"/>
            <a:ext cx="1190171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/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Термины 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определения</a:t>
            </a:r>
          </a:p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Суицидальный риск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вероятность совершения суицидальных действий, которую прогнозируют на основе клинической оценки, экспериментально-психологического исследования, включающего в себя психодиагностику с помощью тестовых и опросных методов и психолого-педагогического наблюдения. </a:t>
            </a: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Суицидент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человек, обнаруживающий любые формы суицидального поведения. </a:t>
            </a:r>
          </a:p>
          <a:p>
            <a:pPr algn="just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Факторы суицидального риска –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внешние или внутренние стимулы (условия, обстоятельства), способствующие или непосредственно вызывающие формирование суицидального поведения.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11808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B3D63C-6C8C-58ED-C586-6450CD862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6AF5D2E-CEBA-4117-7374-ADF8AB5213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23" t="18660" r="44316" b="11042"/>
          <a:stretch>
            <a:fillRect/>
          </a:stretch>
        </p:blipFill>
        <p:spPr>
          <a:xfrm>
            <a:off x="2609418" y="0"/>
            <a:ext cx="6866389" cy="671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5675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0E3DAC-DEE8-7648-FCB8-141440EBD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1B5A888-0EF8-4C7D-6E59-C0EAFF8D04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7" t="15136" r="45484" b="9755"/>
          <a:stretch>
            <a:fillRect/>
          </a:stretch>
        </p:blipFill>
        <p:spPr>
          <a:xfrm>
            <a:off x="3009418" y="196770"/>
            <a:ext cx="5891477" cy="650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145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F290B6-78E9-C946-D8C7-0F2DAA5BF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8AD2D99-A521-3F4F-90AC-A6BD87A195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48" t="17885" r="46570" b="59446"/>
          <a:stretch>
            <a:fillRect/>
          </a:stretch>
        </p:blipFill>
        <p:spPr>
          <a:xfrm>
            <a:off x="2455347" y="223226"/>
            <a:ext cx="7689799" cy="25894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823FE9B-DD18-36ED-8517-5F1D625B81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48" t="59750" r="46570" b="11131"/>
          <a:stretch>
            <a:fillRect/>
          </a:stretch>
        </p:blipFill>
        <p:spPr>
          <a:xfrm>
            <a:off x="2511705" y="2522407"/>
            <a:ext cx="7577085" cy="327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9573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4FF628-F6A2-6027-618F-D7055FC84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3A1B526-9913-C7CC-4F04-DAF704067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98" t="18801" r="45036" b="47996"/>
          <a:stretch>
            <a:fillRect/>
          </a:stretch>
        </p:blipFill>
        <p:spPr>
          <a:xfrm>
            <a:off x="1518012" y="1287683"/>
            <a:ext cx="9916911" cy="463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3328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B500E7-CD64-0448-D2AA-08C77D204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6F1AF18-93C2-EE3D-F6CD-6FB8D14C64EC}"/>
              </a:ext>
            </a:extLst>
          </p:cNvPr>
          <p:cNvSpPr txBox="1"/>
          <p:nvPr/>
        </p:nvSpPr>
        <p:spPr>
          <a:xfrm>
            <a:off x="555585" y="405115"/>
            <a:ext cx="1110919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Рекомендованная модель представляет собой порядок и содержание действий школы по предупреждению суицидального поведения детей и подростков</a:t>
            </a:r>
          </a:p>
          <a:p>
            <a:endParaRPr lang="ru-RU" b="1" dirty="0"/>
          </a:p>
          <a:p>
            <a:r>
              <a:rPr lang="ru-RU" sz="1900" dirty="0"/>
              <a:t>Один из самых актуальных аспектов этой модели — выявление детей с риском суицидального поведения: двухэтапное психологическое и педагогическое диагностическое обследование учащихся 5-11 классов.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900" b="1" dirty="0"/>
              <a:t>На первом этапе </a:t>
            </a:r>
            <a:r>
              <a:rPr lang="ru-RU" sz="1900" dirty="0"/>
              <a:t>психолог и классный руководитель проводят каждый свое обследование: психологическую диагностику и педагогическое структурированное наблюдение, в результате которых выявляется так называемая группа «</a:t>
            </a:r>
            <a:r>
              <a:rPr lang="ru-RU" sz="1900" dirty="0" err="1"/>
              <a:t>предриска</a:t>
            </a:r>
            <a:r>
              <a:rPr lang="ru-RU" sz="1900" dirty="0"/>
              <a:t>».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900" b="1" dirty="0"/>
              <a:t>На втором этапе </a:t>
            </a:r>
            <a:r>
              <a:rPr lang="ru-RU" sz="1900" dirty="0"/>
              <a:t>командой специалистов и педагогов школы проводится первичная оценка суицидального риска несовершеннолетних. В результате обследования выделяется группа учащихся с риском суицидального поведения.</a:t>
            </a:r>
          </a:p>
          <a:p>
            <a:pPr algn="just"/>
            <a:r>
              <a:rPr lang="ru-RU" sz="1900" dirty="0"/>
              <a:t/>
            </a:r>
            <a:br>
              <a:rPr lang="ru-RU" sz="1900" dirty="0"/>
            </a:br>
            <a:r>
              <a:rPr lang="ru-RU" sz="1900" i="1" dirty="0"/>
              <a:t>Особенно важным в этой модели является обеспечение качественного педагогического наблюдения. </a:t>
            </a:r>
          </a:p>
          <a:p>
            <a:pPr algn="just"/>
            <a:r>
              <a:rPr lang="ru-RU" sz="1900" i="1" dirty="0"/>
              <a:t>Критерии наблюдения объединяются в 4 группы индикаторов: </a:t>
            </a:r>
            <a:r>
              <a:rPr lang="ru-RU" sz="1900" b="1" i="1" dirty="0"/>
              <a:t>межличностные отношения, учебная деятельность, поведение, семейная ситуация. </a:t>
            </a:r>
            <a:r>
              <a:rPr lang="ru-RU" sz="1900" i="1" dirty="0"/>
              <a:t>Например, по критерию «индикаторы межличностных отношений» педагог определяет наличие или отсутствие следующих показателей:</a:t>
            </a:r>
          </a:p>
          <a:p>
            <a:pPr algn="just"/>
            <a:r>
              <a:rPr lang="ru-RU" sz="1900" i="1" dirty="0"/>
              <a:t>•      «повторяющиеся оскорбления, насмешки, издевательства, унижения со стороны сверстников»;</a:t>
            </a:r>
          </a:p>
          <a:p>
            <a:pPr algn="just"/>
            <a:r>
              <a:rPr lang="ru-RU" sz="1900" i="1" dirty="0"/>
              <a:t>•      «отказ одноклассников брать подростка в коллективные игры, занятия, группы» и др.</a:t>
            </a:r>
          </a:p>
          <a:p>
            <a:pPr algn="just"/>
            <a:r>
              <a:rPr lang="ru-RU" sz="1900" i="1" dirty="0"/>
              <a:t/>
            </a:r>
            <a:br>
              <a:rPr lang="ru-RU" sz="1900" i="1" dirty="0"/>
            </a:br>
            <a:endParaRPr lang="ru-RU" sz="1900" i="1" dirty="0"/>
          </a:p>
        </p:txBody>
      </p:sp>
    </p:spTree>
    <p:extLst>
      <p:ext uri="{BB962C8B-B14F-4D97-AF65-F5344CB8AC3E}">
        <p14:creationId xmlns:p14="http://schemas.microsoft.com/office/powerpoint/2010/main" xmlns="" val="2966362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6579A3-E91F-5A0D-6E9D-7ACAF0B78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FB3B8C7-3785-9D9A-DF1F-73E96750D7BA}"/>
              </a:ext>
            </a:extLst>
          </p:cNvPr>
          <p:cNvSpPr txBox="1"/>
          <p:nvPr/>
        </p:nvSpPr>
        <p:spPr>
          <a:xfrm>
            <a:off x="914400" y="296563"/>
            <a:ext cx="1081075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2200" dirty="0"/>
              <a:t>Следующим </a:t>
            </a:r>
            <a:r>
              <a:rPr lang="ru-RU" sz="2200" dirty="0" smtClean="0"/>
              <a:t>(</a:t>
            </a:r>
            <a:r>
              <a:rPr lang="ru-RU" sz="2200" b="1" dirty="0" smtClean="0"/>
              <a:t>третьим</a:t>
            </a:r>
            <a:r>
              <a:rPr lang="ru-RU" sz="2200" dirty="0" smtClean="0"/>
              <a:t>) этапом </a:t>
            </a:r>
            <a:r>
              <a:rPr lang="ru-RU" sz="2200" dirty="0"/>
              <a:t>работы является </a:t>
            </a:r>
            <a:r>
              <a:rPr lang="ru-RU" sz="2200" u="sng" dirty="0"/>
              <a:t>разработка и реализация индивидуального плана коррекции. </a:t>
            </a:r>
            <a:r>
              <a:rPr lang="ru-RU" sz="2200" dirty="0"/>
              <a:t>Надо сказать, что в этом процессе нет универсальных приемов и механизмов, потому что кризисные ситуации всегда носят индивидуальный характер. В зависимости от проблем ребенка и его семьи в программу включаются разные мероприятия: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/>
          </a:p>
          <a:p>
            <a:r>
              <a:rPr lang="ru-RU" sz="2000" dirty="0"/>
              <a:t>•      </a:t>
            </a:r>
            <a:r>
              <a:rPr lang="ru-RU" sz="2100" dirty="0"/>
              <a:t>индивидуальные и семейные психологические консультации;</a:t>
            </a:r>
          </a:p>
          <a:p>
            <a:r>
              <a:rPr lang="ru-RU" sz="2100" dirty="0"/>
              <a:t>•      индивидуальные программы личностного развития;</a:t>
            </a:r>
          </a:p>
          <a:p>
            <a:r>
              <a:rPr lang="ru-RU" sz="2100" dirty="0"/>
              <a:t>•   индивидуальные и групповые тренинги формирования необходимых социально-психологических навыков;</a:t>
            </a:r>
          </a:p>
          <a:p>
            <a:r>
              <a:rPr lang="ru-RU" sz="2100" dirty="0"/>
              <a:t>•      психофизиологические тренинги навыков саморегуляции с использованием программ, основанных на биологической обратной связи;</a:t>
            </a:r>
          </a:p>
          <a:p>
            <a:r>
              <a:rPr lang="ru-RU" sz="2100" dirty="0"/>
              <a:t>•      создание поддерживающей социальной среды;</a:t>
            </a:r>
          </a:p>
          <a:p>
            <a:r>
              <a:rPr lang="ru-RU" sz="2100" dirty="0"/>
              <a:t>•      разработка индивидуальных условий повышения учебной успешности;</a:t>
            </a:r>
          </a:p>
          <a:p>
            <a:r>
              <a:rPr lang="ru-RU" sz="2100" dirty="0"/>
              <a:t>•     обеспечение медицинской помощи, родительские студии, программы медиации по разрешению конфликтов в семье и школе.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9358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079297-BA4A-EC0E-D76C-A01C97A9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E2D1F04-ED2C-4F8A-3795-79897E7F1CFE}"/>
              </a:ext>
            </a:extLst>
          </p:cNvPr>
          <p:cNvSpPr txBox="1"/>
          <p:nvPr/>
        </p:nvSpPr>
        <p:spPr>
          <a:xfrm>
            <a:off x="470704" y="150471"/>
            <a:ext cx="1125059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2200" b="1" dirty="0"/>
              <a:t>Как школа может помочь ребенку? </a:t>
            </a:r>
            <a:endParaRPr lang="ru-RU" sz="2200" b="1" dirty="0" smtClean="0"/>
          </a:p>
          <a:p>
            <a:pPr algn="ctr"/>
            <a:r>
              <a:rPr lang="ru-RU" sz="2200" b="1" dirty="0" smtClean="0"/>
              <a:t>Какие </a:t>
            </a:r>
            <a:r>
              <a:rPr lang="ru-RU" sz="2200" b="1" dirty="0"/>
              <a:t>условия необходимо создать, чтобы уберечь каждого </a:t>
            </a:r>
            <a:r>
              <a:rPr lang="ru-RU" sz="2200" b="1" dirty="0" smtClean="0"/>
              <a:t>ученика</a:t>
            </a:r>
          </a:p>
          <a:p>
            <a:pPr algn="ctr"/>
            <a:r>
              <a:rPr lang="ru-RU" sz="2200" b="1" dirty="0" smtClean="0"/>
              <a:t> </a:t>
            </a:r>
            <a:r>
              <a:rPr lang="ru-RU" sz="2200" b="1" dirty="0"/>
              <a:t>от необратимых поступков?</a:t>
            </a:r>
          </a:p>
          <a:p>
            <a:pPr algn="ctr"/>
            <a:endParaRPr lang="ru-RU" sz="2000" b="1" dirty="0"/>
          </a:p>
          <a:p>
            <a:pPr algn="just"/>
            <a:r>
              <a:rPr lang="ru-RU" sz="2400" b="1" dirty="0"/>
              <a:t>Первое условие: </a:t>
            </a:r>
          </a:p>
          <a:p>
            <a:pPr algn="just"/>
            <a:endParaRPr lang="ru-RU" sz="2000" b="1" dirty="0"/>
          </a:p>
          <a:p>
            <a:pPr algn="just"/>
            <a:r>
              <a:rPr lang="ru-RU" sz="2200" dirty="0"/>
              <a:t>необходимо осознать, что потенциально проблема подросткового суицида существует в каждой образовательной организации, без исключений. Ошибаются те, кто считает, что это проблема социального неблагополучия. </a:t>
            </a:r>
          </a:p>
          <a:p>
            <a:pPr algn="just"/>
            <a:r>
              <a:rPr lang="ru-RU" sz="2200" dirty="0"/>
              <a:t>Например, по исследованиям (Холмогорова А.Б., </a:t>
            </a:r>
            <a:r>
              <a:rPr lang="ru-RU" sz="2200" dirty="0" err="1"/>
              <a:t>Воликова</a:t>
            </a:r>
            <a:r>
              <a:rPr lang="ru-RU" sz="2200" dirty="0"/>
              <a:t> С.В), подростки с высоким уровнем перфекционизма практически обречены на ощущение собственной несостоятельности, так как невозможно постоянно соответствовать высоким стандартам и требованиям, которые они предписывают себе или считают, что другие предписывают им. </a:t>
            </a:r>
          </a:p>
          <a:p>
            <a:pPr algn="just"/>
            <a:endParaRPr lang="ru-RU" sz="2200" i="1" dirty="0"/>
          </a:p>
          <a:p>
            <a:pPr algn="just"/>
            <a:r>
              <a:rPr lang="ru-RU" sz="2200" i="1" dirty="0"/>
              <a:t>Переживание неуспеха может порождать идеи о собственной несостоятельности, чувства безнадежности, безвыходности в каких-либо ситуациях.</a:t>
            </a:r>
          </a:p>
        </p:txBody>
      </p:sp>
    </p:spTree>
    <p:extLst>
      <p:ext uri="{BB962C8B-B14F-4D97-AF65-F5344CB8AC3E}">
        <p14:creationId xmlns:p14="http://schemas.microsoft.com/office/powerpoint/2010/main" xmlns="" val="3538305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0429F8-7791-B524-70B7-3F8D503F7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C1AA74-BFB0-E223-6B24-144C869F8B54}"/>
              </a:ext>
            </a:extLst>
          </p:cNvPr>
          <p:cNvSpPr txBox="1"/>
          <p:nvPr/>
        </p:nvSpPr>
        <p:spPr>
          <a:xfrm>
            <a:off x="758757" y="321013"/>
            <a:ext cx="1078120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Второе условие: </a:t>
            </a:r>
          </a:p>
          <a:p>
            <a:pPr algn="just"/>
            <a:endParaRPr lang="ru-RU" sz="2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just"/>
            <a:r>
              <a:rPr lang="ru-RU" sz="2200" dirty="0">
                <a:solidFill>
                  <a:srgbClr val="222222"/>
                </a:solidFill>
                <a:latin typeface="Arial" panose="020B0604020202020204" pitchFamily="34" charset="0"/>
              </a:rPr>
              <a:t>В</a:t>
            </a:r>
            <a:r>
              <a:rPr lang="ru-RU" sz="2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ажно создать единую политику школы, определяющую, как с такой проблемой справиться. </a:t>
            </a:r>
            <a:r>
              <a:rPr lang="ru-RU" sz="2200" b="0" i="0" u="sng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Каждый педагог должен знать, в чем состоит его ответственность</a:t>
            </a:r>
            <a:r>
              <a:rPr lang="ru-RU" sz="2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</a:t>
            </a:r>
            <a:endParaRPr lang="ru-RU" sz="2200" b="0" i="0" dirty="0" smtClean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ru-RU" sz="2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2200" b="0" i="0" dirty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За </a:t>
            </a:r>
            <a:r>
              <a:rPr lang="ru-RU" sz="2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рубежом есть интересный опыт — создание внутришкольной концепции и рекомендаций по обеспечению безопасности, включающих описание четких регламентов действий всех субъектов образования. В наших условиях такие документы могут создаваться пока только в проектном формате, но наличие локального акта по профилактике суицидального поведения, утверждающего конкретные действия разного уровня, закрепляющего персональную ответственность, просто необходимо. </a:t>
            </a:r>
          </a:p>
          <a:p>
            <a:pPr algn="just"/>
            <a:endParaRPr lang="ru-RU" sz="2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2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Например, каждый педагог должен знать и строго соблюдать этические нормы: недопущение стигматиза­ции и «ярлыков» в отношении детей, совершивших суицидальную попытку, пресечение распространения слухов и домыслов по конкретной ситуации, строгий подход к конфиденциальности и т. д.</a:t>
            </a: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xmlns="" val="1017727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08B354-3E20-F3CE-EBAB-4FC3F53DB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882328D-0302-F136-2BBD-ACD6FAA6EA50}"/>
              </a:ext>
            </a:extLst>
          </p:cNvPr>
          <p:cNvSpPr txBox="1"/>
          <p:nvPr/>
        </p:nvSpPr>
        <p:spPr>
          <a:xfrm>
            <a:off x="1122744" y="891252"/>
            <a:ext cx="1024359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/>
              <a:t>Менее всего буллинг распространен в школах, где взрослые занимают твердую позицию неприятия любых видов насилия, где есть четкие правила поведения для всех субъектов, говорящие о том, что нельзя кричать, нападать и оскорблять других. И эти правила не только на словах декларируются — им следуют и учителя, и ученики. </a:t>
            </a:r>
          </a:p>
          <a:p>
            <a:endParaRPr lang="ru-RU" sz="2400" i="1" dirty="0"/>
          </a:p>
          <a:p>
            <a:pPr algn="ctr"/>
            <a:r>
              <a:rPr lang="ru-RU" sz="2400" b="1" i="1" dirty="0"/>
              <a:t>О ДЕСТРУКТИВНОЙ РОЛИ БУЛЛИНГА</a:t>
            </a:r>
          </a:p>
          <a:p>
            <a:endParaRPr lang="ru-RU" sz="2400" i="1" dirty="0"/>
          </a:p>
          <a:p>
            <a:r>
              <a:rPr lang="ru-RU" sz="2400" i="1" dirty="0"/>
              <a:t>То есть учителя не только сами не проявляют насилие по отношению к детям (ни физическое, ни вербальное, ни психологическое), но и сразу же, замечая агрессивные проявления у детей, пресекают их. Такой подход, на наш взгляд, является хорошим примером единой политики школы.</a:t>
            </a:r>
            <a:br>
              <a:rPr lang="ru-RU" sz="2400" i="1" dirty="0"/>
            </a:b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xmlns="" val="3278731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74C8018-0E3E-E757-FA5E-395EC94F0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FB43F74-68A9-736E-2504-B96FFDB2157B}"/>
              </a:ext>
            </a:extLst>
          </p:cNvPr>
          <p:cNvSpPr txBox="1"/>
          <p:nvPr/>
        </p:nvSpPr>
        <p:spPr>
          <a:xfrm>
            <a:off x="398834" y="379379"/>
            <a:ext cx="1103695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Третьим условием </a:t>
            </a:r>
            <a:endParaRPr lang="ru-RU" sz="2400" b="1" dirty="0" smtClean="0"/>
          </a:p>
          <a:p>
            <a:pPr algn="just"/>
            <a:endParaRPr lang="ru-RU" sz="2400" b="1" dirty="0"/>
          </a:p>
          <a:p>
            <a:pPr algn="just"/>
            <a:r>
              <a:rPr lang="ru-RU" sz="2200" dirty="0"/>
              <a:t>является понимание важного принципа кризисного реагирования — </a:t>
            </a:r>
            <a:r>
              <a:rPr lang="ru-RU" sz="2200" i="1" dirty="0"/>
              <a:t>четкого разделения ответственности. </a:t>
            </a:r>
            <a:r>
              <a:rPr lang="ru-RU" sz="2200" dirty="0"/>
              <a:t>Суицидальное поведение — это сложная биопсихосоциальная проблема, которую один психолог в школе не сможет решить никогда. Должна работать </a:t>
            </a:r>
            <a:r>
              <a:rPr lang="ru-RU" sz="2200" b="1" dirty="0" smtClean="0"/>
              <a:t>КОМАНДА</a:t>
            </a:r>
            <a:r>
              <a:rPr lang="ru-RU" sz="2200" dirty="0" smtClean="0"/>
              <a:t> управленцев</a:t>
            </a:r>
            <a:r>
              <a:rPr lang="ru-RU" sz="2200" dirty="0"/>
              <a:t>, специалистов, педагогов, родителей. И неважно, какая стоит задача: определить уровень суицидального риска, разработать план экстренного реагирования, создать индивидуальные условия обучения или систему социальной поддержки конкретного ребенка.    </a:t>
            </a:r>
            <a:endParaRPr lang="ru-RU" sz="2200" dirty="0" smtClean="0"/>
          </a:p>
          <a:p>
            <a:pPr algn="just"/>
            <a:r>
              <a:rPr lang="ru-RU" sz="2200" dirty="0" smtClean="0"/>
              <a:t>        </a:t>
            </a:r>
            <a:r>
              <a:rPr lang="ru-RU" sz="2200" b="1" dirty="0"/>
              <a:t>В любом случае, преодолеть субъективизм, чрезмерную личностную включенность, снять индивидуальные и общие страхи, разработать неформальный механизм реагирования — возможно только совместно с коллегами в процессе обсуждения. </a:t>
            </a:r>
          </a:p>
          <a:p>
            <a:pPr algn="just"/>
            <a:endParaRPr lang="ru-RU" sz="2200" i="1" dirty="0"/>
          </a:p>
          <a:p>
            <a:pPr algn="just"/>
            <a:r>
              <a:rPr lang="ru-RU" sz="2200" i="1" dirty="0"/>
              <a:t>В случае неудачи при таком подходе каждый понимает границы своей ответственности.</a:t>
            </a:r>
            <a:br>
              <a:rPr lang="ru-RU" sz="2200" i="1" dirty="0"/>
            </a:b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xmlns="" val="1087409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4B014B1-A6A3-0669-3CDF-3DF2F2A15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83D00AA-D27B-7134-2DE8-9795D7706F96}"/>
              </a:ext>
            </a:extLst>
          </p:cNvPr>
          <p:cNvSpPr txBox="1"/>
          <p:nvPr/>
        </p:nvSpPr>
        <p:spPr>
          <a:xfrm>
            <a:off x="622570" y="381966"/>
            <a:ext cx="11009987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Четвертое условие: </a:t>
            </a:r>
          </a:p>
          <a:p>
            <a:pPr algn="just"/>
            <a:endParaRPr lang="ru-RU" sz="2200" b="1" dirty="0"/>
          </a:p>
          <a:p>
            <a:pPr algn="just"/>
            <a:r>
              <a:rPr lang="ru-RU" sz="2200" dirty="0"/>
              <a:t>в реагировании на острые кризисные проблемы, требующие «быстроты», </a:t>
            </a:r>
            <a:r>
              <a:rPr lang="ru-RU" sz="2200" u="sng" dirty="0"/>
              <a:t>не может быть быстрых, необдуманных, спонтанных решений.</a:t>
            </a:r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Прежде чем среагировать на конкретную ситуацию, необходимо ее обсудить с командой или хотя бы с опытным профессионалом. </a:t>
            </a:r>
            <a:r>
              <a:rPr lang="ru-RU" sz="2200" u="sng" dirty="0"/>
              <a:t>Чем более кризисная проблема, тем должны быть более обдуманными и спланированными действия. </a:t>
            </a:r>
            <a:r>
              <a:rPr lang="ru-RU" sz="2200" dirty="0"/>
              <a:t>Запрос на работу не может звучать так: «проведите нам что-нибудь по профилактике суицида». </a:t>
            </a:r>
          </a:p>
          <a:p>
            <a:pPr algn="just"/>
            <a:endParaRPr lang="ru-RU" sz="2200" dirty="0"/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ctr"/>
            <a:r>
              <a:rPr lang="ru-RU" sz="2200" b="1" i="1" dirty="0"/>
              <a:t>Главный вопрос, который необходимо задать себе: что мы хотим получить в результате работы с конкретной аудиторией.</a:t>
            </a: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188489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8D71B6-E21B-3015-82F4-039DF4010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FD6F70B-EFC5-CA71-49CC-AE0766CEF7A0}"/>
              </a:ext>
            </a:extLst>
          </p:cNvPr>
          <p:cNvSpPr txBox="1"/>
          <p:nvPr/>
        </p:nvSpPr>
        <p:spPr>
          <a:xfrm>
            <a:off x="798653" y="381966"/>
            <a:ext cx="10833904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2200" b="1" dirty="0"/>
          </a:p>
          <a:p>
            <a:pPr algn="just"/>
            <a:r>
              <a:rPr lang="ru-RU" sz="2400" b="1" dirty="0"/>
              <a:t>Пятое условие: </a:t>
            </a:r>
          </a:p>
          <a:p>
            <a:pPr algn="just"/>
            <a:endParaRPr lang="ru-RU" sz="2200" dirty="0"/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обеспечение качественной профессиональной поддержки специалистов и педагогов школы. </a:t>
            </a:r>
            <a:r>
              <a:rPr lang="ru-RU" sz="2200" u="sng" dirty="0"/>
              <a:t>У педагогов должно быть единое понимание проблемы. 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i="1" dirty="0" smtClean="0"/>
              <a:t>Например</a:t>
            </a:r>
            <a:r>
              <a:rPr lang="ru-RU" sz="2200" i="1" dirty="0"/>
              <a:t>, классный руководитель должен </a:t>
            </a:r>
            <a:r>
              <a:rPr lang="ru-RU" sz="2200" i="1" dirty="0" smtClean="0"/>
              <a:t>четко:</a:t>
            </a:r>
          </a:p>
          <a:p>
            <a:pPr algn="just"/>
            <a:endParaRPr lang="ru-RU" sz="2200" i="1" dirty="0" smtClean="0"/>
          </a:p>
          <a:p>
            <a:pPr algn="just"/>
            <a:endParaRPr lang="ru-RU" sz="2200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200" i="1" dirty="0" smtClean="0"/>
              <a:t> </a:t>
            </a:r>
            <a:r>
              <a:rPr lang="ru-RU" sz="2200" i="1" dirty="0"/>
              <a:t>знать признаки кризисного состояния ребенка; </a:t>
            </a:r>
            <a:endParaRPr lang="ru-RU" sz="2200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200" i="1" dirty="0" smtClean="0"/>
              <a:t>понимать</a:t>
            </a:r>
            <a:r>
              <a:rPr lang="ru-RU" sz="2200" i="1" dirty="0"/>
              <a:t>, о чем и как говорить с ребенком и родителями во время диагностического интервью; </a:t>
            </a:r>
            <a:endParaRPr lang="ru-RU" sz="2200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200" i="1" dirty="0" smtClean="0"/>
              <a:t>как </a:t>
            </a:r>
            <a:r>
              <a:rPr lang="ru-RU" sz="2200" i="1" dirty="0"/>
              <a:t>среагировать на «трудные» вопросы учеников; </a:t>
            </a:r>
            <a:endParaRPr lang="ru-RU" sz="2200" i="1" dirty="0" smtClean="0"/>
          </a:p>
          <a:p>
            <a:pPr algn="just">
              <a:buFont typeface="Wingdings" pitchFamily="2" charset="2"/>
              <a:buChar char="Ø"/>
            </a:pPr>
            <a:r>
              <a:rPr lang="ru-RU" sz="2200" i="1" dirty="0" smtClean="0"/>
              <a:t>осознавать</a:t>
            </a:r>
            <a:r>
              <a:rPr lang="ru-RU" sz="2200" i="1" dirty="0"/>
              <a:t>, что обсуждать личную проблему конкретного ученика между делом в учительской или, еще хуже, за обедом в столовой — это непрофессионально.</a:t>
            </a:r>
            <a:br>
              <a:rPr lang="ru-RU" sz="2200" i="1" dirty="0"/>
            </a:br>
            <a:r>
              <a:rPr lang="ru-RU" sz="2200" i="1" dirty="0"/>
              <a:t/>
            </a:r>
            <a:br>
              <a:rPr lang="ru-RU" sz="2200" i="1" dirty="0"/>
            </a:br>
            <a:endParaRPr lang="ru-RU" sz="2200" i="1" dirty="0"/>
          </a:p>
        </p:txBody>
      </p:sp>
    </p:spTree>
    <p:extLst>
      <p:ext uri="{BB962C8B-B14F-4D97-AF65-F5344CB8AC3E}">
        <p14:creationId xmlns:p14="http://schemas.microsoft.com/office/powerpoint/2010/main" xmlns="" val="3286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082E58-611C-0043-CFFA-6E9FF3F82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46E4EBB-7AF2-0E6B-0F54-CB31435A0761}"/>
              </a:ext>
            </a:extLst>
          </p:cNvPr>
          <p:cNvSpPr txBox="1"/>
          <p:nvPr/>
        </p:nvSpPr>
        <p:spPr>
          <a:xfrm>
            <a:off x="758758" y="272374"/>
            <a:ext cx="1090852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Шестое условие: </a:t>
            </a:r>
          </a:p>
          <a:p>
            <a:endParaRPr lang="ru-RU" sz="2200" dirty="0"/>
          </a:p>
          <a:p>
            <a:pPr algn="just"/>
            <a:r>
              <a:rPr lang="ru-RU" sz="2200" dirty="0"/>
              <a:t>просвещение родителей. И к решению этого вопроса тоже важно подходить с четким пониманием цели. Рассказывая родителям о факторах риска суицидального поведения, информируя о «группах смерти» в социальных сетях и результатах выявления суицидального риска у детей, </a:t>
            </a:r>
            <a:r>
              <a:rPr lang="ru-RU" sz="2200" u="sng" dirty="0"/>
              <a:t>важно не оставлять их с актуализированным страхом, который потом в форме тревоги или агрессии может транслироваться на детей</a:t>
            </a:r>
            <a:r>
              <a:rPr lang="ru-RU" sz="2200" dirty="0"/>
              <a:t>, а научить тому же, чему и педагогов, — разговаривать со своим ребенком. </a:t>
            </a:r>
          </a:p>
          <a:p>
            <a:pPr algn="just"/>
            <a:endParaRPr lang="ru-RU" sz="2200" i="1" dirty="0"/>
          </a:p>
          <a:p>
            <a:pPr algn="just"/>
            <a:endParaRPr lang="ru-RU" sz="2200" i="1" dirty="0"/>
          </a:p>
          <a:p>
            <a:pPr algn="just"/>
            <a:r>
              <a:rPr lang="ru-RU" sz="2200" i="1" dirty="0"/>
              <a:t>Помочь осознать, что качественная психологическая помощь в трудных жизненных ситуациях — это необходимость и реальная возможность решить проблему</a:t>
            </a:r>
            <a:r>
              <a:rPr lang="ru-RU" sz="2200" dirty="0"/>
              <a:t>.</a:t>
            </a:r>
          </a:p>
          <a:p>
            <a:pPr algn="just"/>
            <a:endParaRPr lang="ru-RU" sz="2200" dirty="0" smtClean="0"/>
          </a:p>
          <a:p>
            <a:pPr algn="just"/>
            <a:endParaRPr lang="ru-RU" sz="2200" dirty="0"/>
          </a:p>
          <a:p>
            <a:pPr algn="just"/>
            <a:r>
              <a:rPr lang="ru-RU" sz="2400" dirty="0"/>
              <a:t>Команда неравнодушных педагогов, родителей и старшеклассников — основа любой эффективной профилактики в школьной среде.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3305356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8136EC3-E36B-05D1-8AC6-0F498EC4D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079AEA-349D-D7CE-6A2D-6AB2D85639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42" t="13992" r="43697" b="9984"/>
          <a:stretch>
            <a:fillRect/>
          </a:stretch>
        </p:blipFill>
        <p:spPr>
          <a:xfrm>
            <a:off x="3277564" y="243068"/>
            <a:ext cx="6028482" cy="637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329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2AC1325-BAA6-AC99-B1B2-A333E56D1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FB4940F-5E50-DC86-7B26-812E077F85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43" t="14758" r="44292" b="33948"/>
          <a:stretch>
            <a:fillRect/>
          </a:stretch>
        </p:blipFill>
        <p:spPr>
          <a:xfrm>
            <a:off x="2592729" y="549069"/>
            <a:ext cx="7971236" cy="575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0220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0E8A93E-4D9E-7B20-CD69-716CAEC5F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7391F3E-EA66-EBEF-23E8-67DB5878EF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60" t="15113" r="47004" b="23289"/>
          <a:stretch>
            <a:fillRect/>
          </a:stretch>
        </p:blipFill>
        <p:spPr>
          <a:xfrm>
            <a:off x="2534856" y="150471"/>
            <a:ext cx="6910086" cy="638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68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878A39-C008-3852-2FEB-96961990E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C0D6819-CC23-83F6-33F1-E567262DB7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923" t="57957" r="36994" b="22858"/>
          <a:stretch>
            <a:fillRect/>
          </a:stretch>
        </p:blipFill>
        <p:spPr>
          <a:xfrm>
            <a:off x="1449110" y="497711"/>
            <a:ext cx="9998273" cy="540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5821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F472583-2E01-1D0D-CFB7-52CCC831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54FBC5E-28C1-2BBA-76E4-79C1F8E103C3}"/>
              </a:ext>
            </a:extLst>
          </p:cNvPr>
          <p:cNvSpPr txBox="1"/>
          <p:nvPr/>
        </p:nvSpPr>
        <p:spPr>
          <a:xfrm>
            <a:off x="689548" y="1248229"/>
            <a:ext cx="1116767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 ГБОУ «Психологический центр» г. Михайловска</a:t>
            </a:r>
          </a:p>
          <a:p>
            <a:pPr algn="ctr"/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www.psycentr-mikhaylovsk.ru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8(86553) 6 07 69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BCAC67-BFB9-D8AA-B605-8704EB84C4C7}"/>
              </a:ext>
            </a:extLst>
          </p:cNvPr>
          <p:cNvSpPr txBox="1"/>
          <p:nvPr/>
        </p:nvSpPr>
        <p:spPr>
          <a:xfrm>
            <a:off x="419725" y="3604658"/>
            <a:ext cx="114374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В кризисной ситуации мы действуем согласно алгоритму:</a:t>
            </a:r>
          </a:p>
          <a:p>
            <a:pPr algn="just"/>
            <a:endParaRPr lang="ru-RU" sz="2400" i="1" dirty="0">
              <a:latin typeface="Arial" panose="020B0604020202020204" pitchFamily="34" charset="0"/>
              <a:cs typeface="APPLE CHANCERY" panose="03020702040506060504" pitchFamily="66" charset="-79"/>
            </a:endParaRPr>
          </a:p>
          <a:p>
            <a:pPr algn="just"/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 - ждем письменный запрос на оказание помощи (конкретного вида) для выезда или онлайн консультации мобильной бригады Центра;</a:t>
            </a:r>
          </a:p>
          <a:p>
            <a:pPr algn="just"/>
            <a:endParaRPr lang="ru-RU" sz="2400" i="1" dirty="0">
              <a:latin typeface="Arial" panose="020B0604020202020204" pitchFamily="34" charset="0"/>
              <a:cs typeface="APPLE CHANCERY" panose="03020702040506060504" pitchFamily="66" charset="-79"/>
            </a:endParaRPr>
          </a:p>
          <a:p>
            <a:pPr marL="342900" indent="-342900" algn="just">
              <a:buFontTx/>
              <a:buChar char="-"/>
            </a:pPr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ждем родителей/несовершеннолетних по вашему направлению;</a:t>
            </a:r>
          </a:p>
          <a:p>
            <a:pPr marL="342900" indent="-342900" algn="just">
              <a:buFontTx/>
              <a:buChar char="-"/>
            </a:pPr>
            <a:endParaRPr lang="ru-RU" sz="2400" i="1" dirty="0">
              <a:latin typeface="Arial" panose="020B0604020202020204" pitchFamily="34" charset="0"/>
              <a:cs typeface="APPLE CHANCERY" panose="03020702040506060504" pitchFamily="66" charset="-79"/>
            </a:endParaRPr>
          </a:p>
          <a:p>
            <a:pPr marL="342900" indent="-342900" algn="just">
              <a:buFontTx/>
              <a:buChar char="-"/>
            </a:pPr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предоставляем </a:t>
            </a:r>
            <a:r>
              <a:rPr lang="ru-RU" sz="2400" i="1" dirty="0" err="1">
                <a:latin typeface="Arial" panose="020B0604020202020204" pitchFamily="34" charset="0"/>
                <a:cs typeface="APPLE CHANCERY" panose="03020702040506060504" pitchFamily="66" charset="-79"/>
              </a:rPr>
              <a:t>супервизорскую</a:t>
            </a:r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 и методическую помощь</a:t>
            </a:r>
          </a:p>
        </p:txBody>
      </p:sp>
    </p:spTree>
    <p:extLst>
      <p:ext uri="{BB962C8B-B14F-4D97-AF65-F5344CB8AC3E}">
        <p14:creationId xmlns:p14="http://schemas.microsoft.com/office/powerpoint/2010/main" xmlns="" val="2924725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1129</Words>
  <Application>Microsoft Office PowerPoint</Application>
  <PresentationFormat>Произвольный</PresentationFormat>
  <Paragraphs>122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Microsoft Office User</dc:creator>
  <cp:lastModifiedBy>Admin</cp:lastModifiedBy>
  <cp:revision>93</cp:revision>
  <dcterms:created xsi:type="dcterms:W3CDTF">2025-10-21T10:23:48Z</dcterms:created>
  <dcterms:modified xsi:type="dcterms:W3CDTF">2026-03-12T05:45:56Z</dcterms:modified>
</cp:coreProperties>
</file>