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9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27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8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68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13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95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39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0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41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1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4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6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33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2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9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DF64-8F57-47D3-AE63-0FE28ADF5B2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BCA8A3-212A-433A-ADFD-DEB753316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27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zvitierebenka.com/" TargetMode="External"/><Relationship Id="rId3" Type="http://schemas.openxmlformats.org/officeDocument/2006/relationships/hyperlink" Target="https://mersibo.ru/" TargetMode="External"/><Relationship Id="rId7" Type="http://schemas.openxmlformats.org/officeDocument/2006/relationships/hyperlink" Target="https://www.youtube.com/watch?v=8dh1fjs1eZM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graemsa.ru/igry-dlja-detej/online-igry-dlja-malyshej" TargetMode="External"/><Relationship Id="rId5" Type="http://schemas.openxmlformats.org/officeDocument/2006/relationships/hyperlink" Target="http://www.logozavr.ru/" TargetMode="External"/><Relationship Id="rId4" Type="http://schemas.openxmlformats.org/officeDocument/2006/relationships/hyperlink" Target="https://viki.rdf.r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Как организовать коррекционное занятие онлайн.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/>
              <a:t>Подготовила учитель-логопед</a:t>
            </a:r>
          </a:p>
          <a:p>
            <a:r>
              <a:rPr lang="ru-RU" smtClean="0"/>
              <a:t> ГБОУ «Психологический центр» г. Михайловска </a:t>
            </a:r>
          </a:p>
          <a:p>
            <a:r>
              <a:rPr lang="ru-RU" smtClean="0"/>
              <a:t>Алимова  Наталья Александровна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Пособия.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25303"/>
              </p:ext>
            </p:extLst>
          </p:nvPr>
        </p:nvGraphicFramePr>
        <p:xfrm>
          <a:off x="2589211" y="2133600"/>
          <a:ext cx="9065976" cy="312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992"/>
                <a:gridCol w="3021992"/>
                <a:gridCol w="3021992"/>
              </a:tblGrid>
              <a:tr h="780197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ОБЪЕМНЫЕ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ПЕЧАТНЫЕ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ЭЛЕКТРОННЫЕ</a:t>
                      </a:r>
                      <a:endParaRPr lang="ru-RU"/>
                    </a:p>
                  </a:txBody>
                  <a:tcPr/>
                </a:tc>
              </a:tr>
              <a:tr h="78019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ЯРКОСТЬ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МАТОВОСТЬ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ЕДИНЫЙ СТИЛЬ</a:t>
                      </a:r>
                      <a:endParaRPr lang="ru-RU"/>
                    </a:p>
                  </a:txBody>
                  <a:tcPr/>
                </a:tc>
              </a:tr>
              <a:tr h="78019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ЭСТЕТИКА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ЧЕТКОСТЬ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ИНТЕРАКТИВНОСТЬ</a:t>
                      </a:r>
                      <a:endParaRPr lang="ru-RU"/>
                    </a:p>
                  </a:txBody>
                  <a:tcPr/>
                </a:tc>
              </a:tr>
              <a:tr h="7801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КОНТРАСТ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mtClean="0"/>
                        <a:t>ЭСТЕТИКА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Проведение занятия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Проверка связи, настройка</a:t>
            </a:r>
          </a:p>
          <a:p>
            <a:r>
              <a:rPr lang="ru-RU" sz="2400" smtClean="0"/>
              <a:t>Театральность </a:t>
            </a:r>
          </a:p>
          <a:p>
            <a:r>
              <a:rPr lang="ru-RU" sz="2400" smtClean="0"/>
              <a:t>Эмоциональность</a:t>
            </a:r>
          </a:p>
          <a:p>
            <a:r>
              <a:rPr lang="ru-RU" sz="2400" smtClean="0"/>
              <a:t>Принцип обходного пути</a:t>
            </a:r>
          </a:p>
          <a:p>
            <a:r>
              <a:rPr lang="ru-RU" sz="2400" smtClean="0"/>
              <a:t>Ритуал начала и конца</a:t>
            </a:r>
          </a:p>
          <a:p>
            <a:r>
              <a:rPr lang="ru-RU" sz="2400" smtClean="0"/>
              <a:t>Домашнее задание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6615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Полезные сайты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>
                <a:hlinkClick r:id="rId2"/>
              </a:rPr>
              <a:t>https://learningapps.org/</a:t>
            </a:r>
            <a:r>
              <a:rPr lang="ru-RU" dirty="0"/>
              <a:t>- готовые задания и конструктор </a:t>
            </a:r>
          </a:p>
          <a:p>
            <a:r>
              <a:rPr lang="ru-RU" dirty="0">
                <a:hlinkClick r:id="rId3"/>
              </a:rPr>
              <a:t>https://mersibo.ru/</a:t>
            </a:r>
            <a:r>
              <a:rPr lang="ru-RU" dirty="0"/>
              <a:t> -игры </a:t>
            </a:r>
            <a:r>
              <a:rPr lang="ru-RU" dirty="0" smtClean="0"/>
              <a:t>онлайн</a:t>
            </a:r>
            <a:endParaRPr lang="ru-RU" dirty="0"/>
          </a:p>
          <a:p>
            <a:r>
              <a:rPr lang="ru-RU" dirty="0">
                <a:hlinkClick r:id="rId4"/>
              </a:rPr>
              <a:t>https://viki.rdf.ru/</a:t>
            </a:r>
            <a:r>
              <a:rPr lang="ru-RU" dirty="0"/>
              <a:t> - презентации</a:t>
            </a:r>
          </a:p>
          <a:p>
            <a:r>
              <a:rPr lang="ru-RU" dirty="0">
                <a:hlinkClick r:id="rId5"/>
              </a:rPr>
              <a:t>http://www.logozavr.ru/</a:t>
            </a:r>
            <a:r>
              <a:rPr lang="ru-RU" dirty="0"/>
              <a:t> - </a:t>
            </a:r>
            <a:r>
              <a:rPr lang="ru-RU" dirty="0" err="1"/>
              <a:t>флеш</a:t>
            </a:r>
            <a:r>
              <a:rPr lang="ru-RU" dirty="0"/>
              <a:t>-игры для детей</a:t>
            </a:r>
          </a:p>
          <a:p>
            <a:r>
              <a:rPr lang="ru-RU" dirty="0">
                <a:hlinkClick r:id="rId6"/>
              </a:rPr>
              <a:t>https://www.igraemsa.ru/igry-dlja-detej/online-igry-dlja-malyshej</a:t>
            </a:r>
            <a:r>
              <a:rPr lang="ru-RU" dirty="0"/>
              <a:t> - </a:t>
            </a:r>
            <a:r>
              <a:rPr lang="ru-RU" dirty="0" err="1"/>
              <a:t>флеш</a:t>
            </a:r>
            <a:r>
              <a:rPr lang="ru-RU" dirty="0"/>
              <a:t>-игры для малышей</a:t>
            </a:r>
          </a:p>
          <a:p>
            <a:r>
              <a:rPr lang="ru-RU" dirty="0">
                <a:hlinkClick r:id="rId7"/>
              </a:rPr>
              <a:t>https://www.youtube.com/watch?v=8dh1fjs1eZM</a:t>
            </a:r>
            <a:r>
              <a:rPr lang="ru-RU" dirty="0"/>
              <a:t> – обучающие мультфильмы, уроки, презентации на </a:t>
            </a:r>
            <a:r>
              <a:rPr lang="en-US" dirty="0"/>
              <a:t>YouTube</a:t>
            </a:r>
            <a:r>
              <a:rPr lang="ru-RU" dirty="0"/>
              <a:t>. Как образец эта ссылка</a:t>
            </a:r>
          </a:p>
          <a:p>
            <a:r>
              <a:rPr lang="ru-RU" dirty="0">
                <a:hlinkClick r:id="rId8"/>
              </a:rPr>
              <a:t>http://www.razvitierebenka.com/</a:t>
            </a:r>
            <a:r>
              <a:rPr lang="ru-RU" dirty="0"/>
              <a:t> -сайт с раздаточным </a:t>
            </a:r>
            <a:r>
              <a:rPr lang="ru-RU" dirty="0" smtClean="0"/>
              <a:t>материалом</a:t>
            </a:r>
            <a:endParaRPr lang="ru-RU" dirty="0"/>
          </a:p>
          <a:p>
            <a:pPr lvl="0"/>
            <a:r>
              <a:rPr lang="ru-RU" dirty="0"/>
              <a:t>Удобная платформа для обмена документами, видео – </a:t>
            </a:r>
            <a:r>
              <a:rPr lang="en-US" dirty="0"/>
              <a:t>Google</a:t>
            </a:r>
            <a:r>
              <a:rPr lang="ru-RU" dirty="0"/>
              <a:t> диск.</a:t>
            </a: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1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Ваши вопросы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99283" y="2967335"/>
            <a:ext cx="22392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0" cap="none" spc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  <a:endParaRPr lang="ru-RU" sz="720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10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</a:t>
            </a:r>
            <a:r>
              <a:rPr lang="ru-RU" dirty="0" smtClean="0"/>
              <a:t> </a:t>
            </a:r>
            <a:r>
              <a:rPr lang="ru-RU" dirty="0" smtClean="0"/>
              <a:t>дистанционного обучения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398989"/>
              </p:ext>
            </p:extLst>
          </p:nvPr>
        </p:nvGraphicFramePr>
        <p:xfrm>
          <a:off x="2589211" y="2133600"/>
          <a:ext cx="9352581" cy="3680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527"/>
                <a:gridCol w="3117527"/>
                <a:gridCol w="3117527"/>
              </a:tblGrid>
              <a:tr h="1344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СИНХРОННОЕ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АСИНХРОННОЕ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СИНХРОННО-АСИНХРОННОЕ</a:t>
                      </a:r>
                      <a:endParaRPr lang="ru-RU"/>
                    </a:p>
                  </a:txBody>
                  <a:tcPr/>
                </a:tc>
              </a:tr>
              <a:tr h="778740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ЗАНЯТИЕ ОНЛАЙН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ПРОГРАММА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ГРУППОВЫЕ</a:t>
                      </a:r>
                      <a:r>
                        <a:rPr lang="ru-RU" baseline="0" smtClean="0"/>
                        <a:t> ЗАНЯТИЯ</a:t>
                      </a:r>
                      <a:endParaRPr lang="ru-RU"/>
                    </a:p>
                  </a:txBody>
                  <a:tcPr/>
                </a:tc>
              </a:tr>
              <a:tr h="7787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КОНСУЛЬТАЦИИ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ИНДИВИДУАЛЬНЫЕ</a:t>
                      </a:r>
                      <a:endParaRPr lang="ru-RU"/>
                    </a:p>
                  </a:txBody>
                  <a:tcPr/>
                </a:tc>
              </a:tr>
              <a:tr h="7787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ВИДЕОУРОК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 </a:t>
                      </a:r>
                      <a:r>
                        <a:rPr lang="ru-RU" dirty="0" smtClean="0"/>
                        <a:t>домашнее</a:t>
                      </a:r>
                      <a:r>
                        <a:rPr lang="ru-RU" baseline="0" dirty="0" smtClean="0"/>
                        <a:t> задание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3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Кто может заниматься онлайн?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Дети с нарушением произносительной стороны речи (дислалия, дизартрия)</a:t>
            </a:r>
          </a:p>
          <a:p>
            <a:r>
              <a:rPr lang="ru-RU" sz="2400" smtClean="0"/>
              <a:t>Школьники с нарушением чтения и письма</a:t>
            </a:r>
          </a:p>
          <a:p>
            <a:r>
              <a:rPr lang="ru-RU" sz="2400" smtClean="0"/>
              <a:t>Дети с ЗПР, ЗРР в сопровождении родителей</a:t>
            </a:r>
          </a:p>
          <a:p>
            <a:r>
              <a:rPr lang="ru-RU" sz="2400" smtClean="0"/>
              <a:t>Дети с РАС, СДВГ в сопровождении родителей</a:t>
            </a:r>
          </a:p>
          <a:p>
            <a:r>
              <a:rPr lang="ru-RU" sz="2400" smtClean="0"/>
              <a:t>Те категории клиентов, которых вы сочтете подходящими для этой работы.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073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 кем трудно организовать работу в удаленном режиме?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smtClean="0"/>
              <a:t>Если у ребенка слабое произвольное внимание</a:t>
            </a:r>
          </a:p>
          <a:p>
            <a:r>
              <a:rPr lang="ru-RU" sz="2000" smtClean="0"/>
              <a:t>Если ребенок не воспринимает плоскостное изображение</a:t>
            </a:r>
          </a:p>
          <a:p>
            <a:r>
              <a:rPr lang="ru-RU" sz="2000" smtClean="0"/>
              <a:t>Если есть нарушения эмоционально-волевой и коммуникативной сферы</a:t>
            </a:r>
          </a:p>
          <a:p>
            <a:r>
              <a:rPr lang="ru-RU" sz="2000" smtClean="0"/>
              <a:t>Если ребенок слабовидящий или слепой</a:t>
            </a:r>
          </a:p>
          <a:p>
            <a:r>
              <a:rPr lang="ru-RU" sz="2000" smtClean="0"/>
              <a:t>Если ребенок глухой или слабослышащий</a:t>
            </a:r>
          </a:p>
          <a:p>
            <a:r>
              <a:rPr lang="ru-RU" sz="2000" smtClean="0"/>
              <a:t>Если грубо нарушено понимание речи</a:t>
            </a:r>
          </a:p>
          <a:p>
            <a:r>
              <a:rPr lang="ru-RU" sz="2000" smtClean="0"/>
              <a:t>Если у ребенка множественные нарушения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2466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усложнит нашу работу?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smtClean="0"/>
              <a:t>Если родители устранились</a:t>
            </a:r>
          </a:p>
          <a:p>
            <a:r>
              <a:rPr lang="ru-RU" sz="2800" smtClean="0"/>
              <a:t>Если дома нет развивающей среды</a:t>
            </a:r>
          </a:p>
          <a:p>
            <a:r>
              <a:rPr lang="ru-RU" sz="2800" smtClean="0"/>
              <a:t>Если у клиента нет хорошего оборудования для занятий</a:t>
            </a:r>
          </a:p>
          <a:p>
            <a:r>
              <a:rPr lang="ru-RU" sz="2800" smtClean="0"/>
              <a:t>Нет стабильного интернета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0604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Платформы для занятий онлайн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Skype</a:t>
            </a:r>
          </a:p>
          <a:p>
            <a:r>
              <a:rPr lang="en-US" sz="2400" smtClean="0"/>
              <a:t>Zoom</a:t>
            </a:r>
          </a:p>
          <a:p>
            <a:r>
              <a:rPr lang="en-US" sz="2400" smtClean="0"/>
              <a:t>Webinar</a:t>
            </a:r>
          </a:p>
          <a:p>
            <a:r>
              <a:rPr lang="en-US" sz="2400" smtClean="0"/>
              <a:t>Google Classroom</a:t>
            </a:r>
          </a:p>
          <a:p>
            <a:r>
              <a:rPr lang="en-US" sz="2400" smtClean="0"/>
              <a:t>WhatsApp</a:t>
            </a:r>
          </a:p>
          <a:p>
            <a:r>
              <a:rPr lang="ru-RU" sz="2400" smtClean="0"/>
              <a:t>И другие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998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ФГОС о занятиях с использованием компьютера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mtClean="0"/>
              <a:t>12.21 Непосредственно образовательную деятельность с использованием компьютеров для детей  5-7 лет следует проводить не более одного в течение дня и не чаще трех раз в неделю в дни наиболее высокой работоспособности: во вторник, среду, четверг. После работы с компьютером с детьми проводят гимнастику для глаз.</a:t>
            </a:r>
          </a:p>
          <a:p>
            <a:pPr algn="just"/>
            <a:r>
              <a:rPr lang="ru-RU" smtClean="0"/>
              <a:t>Непрерывная продолжительность работы с компьютером в форме развивающих игр для детей 5 лет не должна превышать10 минут и для детей 6-7 лет-15 минут. Для детей, имеющих хроническую патологию, частоболеющих, после перенесенных заболеваний в течение 2 недель продолжительность НОД с использованием компьютера должна быть сокращена для детей 5 лет до 7 минут, для детей 6 лет-до 10 мин.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с родителями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Контракт с родителями (разделение и принятие ответственности)</a:t>
            </a:r>
          </a:p>
          <a:p>
            <a:r>
              <a:rPr lang="ru-RU" sz="2400" smtClean="0"/>
              <a:t>Не злоупотреблять позицией «Родитель- руки специалиста»</a:t>
            </a:r>
          </a:p>
          <a:p>
            <a:r>
              <a:rPr lang="ru-RU" sz="2400" smtClean="0"/>
              <a:t>Проактивная позиция логопеда</a:t>
            </a:r>
          </a:p>
          <a:p>
            <a:r>
              <a:rPr lang="ru-RU" sz="2400" smtClean="0"/>
              <a:t>Четко понимать и помогать родителю осознать роль логопеда и роль родителя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7466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Подготовка к занятию.</a:t>
            </a:r>
            <a:br>
              <a:rPr lang="ru-RU" smtClean="0"/>
            </a:br>
            <a:r>
              <a:rPr lang="ru-RU" smtClean="0"/>
              <a:t>Оборудование.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Ноутбук / Телефон / Планшет</a:t>
            </a:r>
          </a:p>
          <a:p>
            <a:r>
              <a:rPr lang="ru-RU" sz="2400" smtClean="0"/>
              <a:t>Штатив</a:t>
            </a:r>
          </a:p>
          <a:p>
            <a:r>
              <a:rPr lang="ru-RU" sz="2400" smtClean="0"/>
              <a:t>Свет</a:t>
            </a:r>
          </a:p>
          <a:p>
            <a:r>
              <a:rPr lang="ru-RU" sz="2400" smtClean="0"/>
              <a:t>Наушники, микрофон</a:t>
            </a:r>
          </a:p>
          <a:p>
            <a:r>
              <a:rPr lang="ru-RU" sz="2400" smtClean="0"/>
              <a:t>Фон</a:t>
            </a:r>
          </a:p>
          <a:p>
            <a:r>
              <a:rPr lang="ru-RU" sz="2400" smtClean="0"/>
              <a:t>Одежда</a:t>
            </a:r>
          </a:p>
          <a:p>
            <a:r>
              <a:rPr lang="ru-RU" sz="2400" smtClean="0"/>
              <a:t>Внешний вид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461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451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Как организовать коррекционное занятие онлайн.</vt:lpstr>
      <vt:lpstr>Формы дистанционного обучения</vt:lpstr>
      <vt:lpstr>Кто может заниматься онлайн?</vt:lpstr>
      <vt:lpstr>С кем трудно организовать работу в удаленном режиме?</vt:lpstr>
      <vt:lpstr>Что усложнит нашу работу?</vt:lpstr>
      <vt:lpstr>Платформы для занятий онлайн</vt:lpstr>
      <vt:lpstr>ФГОС о занятиях с использованием компьютера</vt:lpstr>
      <vt:lpstr>Работа с родителями</vt:lpstr>
      <vt:lpstr>Подготовка к занятию. Оборудование.</vt:lpstr>
      <vt:lpstr>Пособия.</vt:lpstr>
      <vt:lpstr>Проведение занятия</vt:lpstr>
      <vt:lpstr>Полезные сайты</vt:lpstr>
      <vt:lpstr>Ваши вопросы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организовать коррекционное занятие онлайн.</dc:title>
  <dc:creator>Notebook</dc:creator>
  <cp:lastModifiedBy>Notebook</cp:lastModifiedBy>
  <cp:revision>13</cp:revision>
  <dcterms:created xsi:type="dcterms:W3CDTF">2020-05-10T16:07:16Z</dcterms:created>
  <dcterms:modified xsi:type="dcterms:W3CDTF">2020-05-11T11:13:18Z</dcterms:modified>
</cp:coreProperties>
</file>