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88" r:id="rId4"/>
    <p:sldId id="258" r:id="rId5"/>
    <p:sldId id="259" r:id="rId6"/>
    <p:sldId id="260" r:id="rId7"/>
    <p:sldId id="289" r:id="rId8"/>
    <p:sldId id="261" r:id="rId9"/>
    <p:sldId id="262" r:id="rId10"/>
    <p:sldId id="293" r:id="rId11"/>
    <p:sldId id="294" r:id="rId12"/>
    <p:sldId id="295" r:id="rId13"/>
    <p:sldId id="296" r:id="rId14"/>
    <p:sldId id="290" r:id="rId15"/>
    <p:sldId id="291" r:id="rId16"/>
    <p:sldId id="318" r:id="rId17"/>
    <p:sldId id="297" r:id="rId18"/>
    <p:sldId id="298" r:id="rId19"/>
    <p:sldId id="312" r:id="rId20"/>
    <p:sldId id="313" r:id="rId21"/>
    <p:sldId id="314" r:id="rId22"/>
    <p:sldId id="316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266" r:id="rId35"/>
    <p:sldId id="272" r:id="rId36"/>
    <p:sldId id="267" r:id="rId37"/>
    <p:sldId id="269" r:id="rId38"/>
    <p:sldId id="275" r:id="rId39"/>
    <p:sldId id="270" r:id="rId40"/>
    <p:sldId id="317" r:id="rId41"/>
    <p:sldId id="276" r:id="rId42"/>
    <p:sldId id="287" r:id="rId4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CA58BAC-62C0-424B-8F1C-7D4F28F8BFA5}" type="datetimeFigureOut">
              <a:rPr lang="ru-RU" smtClean="0"/>
              <a:t>05.11.2020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F668A37-E0C3-43A8-ADB9-779646C1052E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312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58BAC-62C0-424B-8F1C-7D4F28F8BFA5}" type="datetimeFigureOut">
              <a:rPr lang="ru-RU" smtClean="0"/>
              <a:t>05.11.2020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8A37-E0C3-43A8-ADB9-779646C105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205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58BAC-62C0-424B-8F1C-7D4F28F8BFA5}" type="datetimeFigureOut">
              <a:rPr lang="ru-RU" smtClean="0"/>
              <a:t>05.11.2020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8A37-E0C3-43A8-ADB9-779646C1052E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179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58BAC-62C0-424B-8F1C-7D4F28F8BFA5}" type="datetimeFigureOut">
              <a:rPr lang="ru-RU" smtClean="0"/>
              <a:t>05.11.2020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8A37-E0C3-43A8-ADB9-779646C1052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728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58BAC-62C0-424B-8F1C-7D4F28F8BFA5}" type="datetimeFigureOut">
              <a:rPr lang="ru-RU" smtClean="0"/>
              <a:t>05.11.2020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8A37-E0C3-43A8-ADB9-779646C105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277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58BAC-62C0-424B-8F1C-7D4F28F8BFA5}" type="datetimeFigureOut">
              <a:rPr lang="ru-RU" smtClean="0"/>
              <a:t>05.11.2020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8A37-E0C3-43A8-ADB9-779646C1052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7310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58BAC-62C0-424B-8F1C-7D4F28F8BFA5}" type="datetimeFigureOut">
              <a:rPr lang="ru-RU" smtClean="0"/>
              <a:t>05.11.2020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8A37-E0C3-43A8-ADB9-779646C1052E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594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58BAC-62C0-424B-8F1C-7D4F28F8BFA5}" type="datetimeFigureOut">
              <a:rPr lang="ru-RU" smtClean="0"/>
              <a:t>05.11.2020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8A37-E0C3-43A8-ADB9-779646C1052E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073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58BAC-62C0-424B-8F1C-7D4F28F8BFA5}" type="datetimeFigureOut">
              <a:rPr lang="ru-RU" smtClean="0"/>
              <a:t>05.11.2020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8A37-E0C3-43A8-ADB9-779646C1052E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22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58BAC-62C0-424B-8F1C-7D4F28F8BFA5}" type="datetimeFigureOut">
              <a:rPr lang="ru-RU" smtClean="0"/>
              <a:t>05.11.2020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8A37-E0C3-43A8-ADB9-779646C105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6064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58BAC-62C0-424B-8F1C-7D4F28F8BFA5}" type="datetimeFigureOut">
              <a:rPr lang="ru-RU" smtClean="0"/>
              <a:t>05.11.2020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8A37-E0C3-43A8-ADB9-779646C1052E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5617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58BAC-62C0-424B-8F1C-7D4F28F8BFA5}" type="datetimeFigureOut">
              <a:rPr lang="ru-RU" smtClean="0"/>
              <a:t>05.11.2020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8A37-E0C3-43A8-ADB9-779646C105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5099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58BAC-62C0-424B-8F1C-7D4F28F8BFA5}" type="datetimeFigureOut">
              <a:rPr lang="ru-RU" smtClean="0"/>
              <a:t>05.11.2020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8A37-E0C3-43A8-ADB9-779646C1052E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80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58BAC-62C0-424B-8F1C-7D4F28F8BFA5}" type="datetimeFigureOut">
              <a:rPr lang="ru-RU" smtClean="0"/>
              <a:t>05.11.2020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8A37-E0C3-43A8-ADB9-779646C1052E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906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58BAC-62C0-424B-8F1C-7D4F28F8BFA5}" type="datetimeFigureOut">
              <a:rPr lang="ru-RU" smtClean="0"/>
              <a:t>05.11.2020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8A37-E0C3-43A8-ADB9-779646C105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2491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58BAC-62C0-424B-8F1C-7D4F28F8BFA5}" type="datetimeFigureOut">
              <a:rPr lang="ru-RU" smtClean="0"/>
              <a:t>05.11.2020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8A37-E0C3-43A8-ADB9-779646C1052E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314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58BAC-62C0-424B-8F1C-7D4F28F8BFA5}" type="datetimeFigureOut">
              <a:rPr lang="ru-RU" smtClean="0"/>
              <a:t>05.11.2020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8A37-E0C3-43A8-ADB9-779646C105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6895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CA58BAC-62C0-424B-8F1C-7D4F28F8BFA5}" type="datetimeFigureOut">
              <a:rPr lang="ru-RU" smtClean="0"/>
              <a:t>05.11.2020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F668A37-E0C3-43A8-ADB9-779646C105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938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94510"/>
            <a:ext cx="9144000" cy="317269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Comic Sans MS" panose="030F0702030302020204" pitchFamily="66" charset="0"/>
              </a:rPr>
              <a:t/>
            </a:r>
            <a:br>
              <a:rPr lang="ru-RU" sz="4800" b="1" dirty="0" smtClean="0">
                <a:latin typeface="Comic Sans MS" panose="030F0702030302020204" pitchFamily="66" charset="0"/>
              </a:rPr>
            </a:br>
            <a:r>
              <a:rPr lang="ru-RU" sz="4800" b="1" dirty="0">
                <a:latin typeface="Comic Sans MS" panose="030F0702030302020204" pitchFamily="66" charset="0"/>
              </a:rPr>
              <a:t/>
            </a:r>
            <a:br>
              <a:rPr lang="ru-RU" sz="4800" b="1" dirty="0">
                <a:latin typeface="Comic Sans MS" panose="030F0702030302020204" pitchFamily="66" charset="0"/>
              </a:rPr>
            </a:br>
            <a:r>
              <a:rPr lang="ru-RU" sz="4800" b="1" dirty="0" smtClean="0">
                <a:latin typeface="Comic Sans MS" panose="030F0702030302020204" pitchFamily="66" charset="0"/>
              </a:rPr>
              <a:t/>
            </a:r>
            <a:br>
              <a:rPr lang="ru-RU" sz="4800" b="1" dirty="0" smtClean="0">
                <a:latin typeface="Comic Sans MS" panose="030F0702030302020204" pitchFamily="66" charset="0"/>
              </a:rPr>
            </a:br>
            <a:r>
              <a:rPr lang="ru-RU" sz="4800" b="1" dirty="0" smtClean="0">
                <a:latin typeface="Comic Sans MS" panose="030F0702030302020204" pitchFamily="66" charset="0"/>
              </a:rPr>
              <a:t/>
            </a:r>
            <a:br>
              <a:rPr lang="ru-RU" sz="4800" b="1" dirty="0" smtClean="0">
                <a:latin typeface="Comic Sans MS" panose="030F0702030302020204" pitchFamily="66" charset="0"/>
              </a:rPr>
            </a:br>
            <a:r>
              <a:rPr lang="ru-RU" sz="4800" b="1" dirty="0">
                <a:latin typeface="Comic Sans MS" panose="030F0702030302020204" pitchFamily="66" charset="0"/>
              </a:rPr>
              <a:t/>
            </a:r>
            <a:br>
              <a:rPr lang="ru-RU" sz="4800" b="1" dirty="0">
                <a:latin typeface="Comic Sans MS" panose="030F0702030302020204" pitchFamily="66" charset="0"/>
              </a:rPr>
            </a:br>
            <a:r>
              <a:rPr lang="ru-RU" sz="4800" b="1" dirty="0" smtClean="0">
                <a:latin typeface="Comic Sans MS" panose="030F0702030302020204" pitchFamily="66" charset="0"/>
              </a:rPr>
              <a:t/>
            </a:r>
            <a:br>
              <a:rPr lang="ru-RU" sz="4800" b="1" dirty="0" smtClean="0">
                <a:latin typeface="Comic Sans MS" panose="030F0702030302020204" pitchFamily="66" charset="0"/>
              </a:rPr>
            </a:br>
            <a:r>
              <a:rPr lang="ru-RU" sz="4800" b="1" dirty="0" smtClean="0">
                <a:latin typeface="Comic Sans MS" panose="030F0702030302020204" pitchFamily="66" charset="0"/>
              </a:rPr>
              <a:t/>
            </a:r>
            <a:br>
              <a:rPr lang="ru-RU" sz="4800" b="1" dirty="0" smtClean="0">
                <a:latin typeface="Comic Sans MS" panose="030F0702030302020204" pitchFamily="66" charset="0"/>
              </a:rPr>
            </a:br>
            <a:r>
              <a:rPr lang="ru-RU" sz="4800" b="1" dirty="0">
                <a:latin typeface="Comic Sans MS" panose="030F0702030302020204" pitchFamily="66" charset="0"/>
              </a:rPr>
              <a:t/>
            </a:r>
            <a:br>
              <a:rPr lang="ru-RU" sz="4800" b="1" dirty="0">
                <a:latin typeface="Comic Sans MS" panose="030F0702030302020204" pitchFamily="66" charset="0"/>
              </a:rPr>
            </a:br>
            <a:r>
              <a:rPr lang="ru-RU" sz="4800" b="1" dirty="0" smtClean="0">
                <a:latin typeface="Comic Sans MS" panose="030F0702030302020204" pitchFamily="66" charset="0"/>
              </a:rPr>
              <a:t/>
            </a:r>
            <a:br>
              <a:rPr lang="ru-RU" sz="4800" b="1" dirty="0" smtClean="0">
                <a:latin typeface="Comic Sans MS" panose="030F0702030302020204" pitchFamily="66" charset="0"/>
              </a:rPr>
            </a:br>
            <a:r>
              <a:rPr lang="ru-RU" sz="4800" b="1" dirty="0">
                <a:latin typeface="Comic Sans MS" panose="030F0702030302020204" pitchFamily="66" charset="0"/>
              </a:rPr>
              <a:t/>
            </a:r>
            <a:br>
              <a:rPr lang="ru-RU" sz="4800" b="1" dirty="0">
                <a:latin typeface="Comic Sans MS" panose="030F0702030302020204" pitchFamily="66" charset="0"/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Актуальные </a:t>
            </a:r>
            <a:r>
              <a:rPr lang="ru-RU" sz="4000" b="1" dirty="0">
                <a:solidFill>
                  <a:srgbClr val="FF0000"/>
                </a:solidFill>
              </a:rPr>
              <a:t>вопросы </a:t>
            </a: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взаимодействия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ТПМПК </a:t>
            </a:r>
            <a:r>
              <a:rPr lang="ru-RU" sz="4000" b="1" dirty="0">
                <a:solidFill>
                  <a:srgbClr val="FF0000"/>
                </a:solidFill>
              </a:rPr>
              <a:t>с </a:t>
            </a:r>
            <a:r>
              <a:rPr lang="ru-RU" sz="4000" b="1" dirty="0" smtClean="0">
                <a:solidFill>
                  <a:srgbClr val="FF0000"/>
                </a:solidFill>
              </a:rPr>
              <a:t>образовательными организациями </a:t>
            </a:r>
            <a:r>
              <a:rPr lang="ru-RU" sz="4000" b="1" dirty="0">
                <a:solidFill>
                  <a:srgbClr val="FF0000"/>
                </a:solidFill>
              </a:rPr>
              <a:t>ШМР</a:t>
            </a:r>
            <a:r>
              <a:rPr lang="ru-RU" sz="4400" dirty="0"/>
              <a:t/>
            </a:r>
            <a:br>
              <a:rPr lang="ru-RU" sz="4400" dirty="0"/>
            </a:br>
            <a:endParaRPr lang="ru-RU" sz="4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8" y="4267200"/>
            <a:ext cx="6815669" cy="91440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Руководитель ТПМПК </a:t>
            </a:r>
          </a:p>
          <a:p>
            <a:pPr algn="r"/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Виталия Николаевна Березуева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61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803565"/>
            <a:ext cx="9601196" cy="831272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1-й вариант</a:t>
            </a:r>
            <a:r>
              <a:rPr lang="ru-RU" dirty="0"/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884219"/>
            <a:ext cx="9601196" cy="3991650"/>
          </a:xfrm>
        </p:spPr>
        <p:txBody>
          <a:bodyPr>
            <a:noAutofit/>
          </a:bodyPr>
          <a:lstStyle/>
          <a:p>
            <a:pPr marL="0" indent="0" algn="just" fontAlgn="base">
              <a:buNone/>
            </a:pPr>
            <a:r>
              <a:rPr lang="ru-RU" sz="2800" b="1" dirty="0">
                <a:solidFill>
                  <a:srgbClr val="002060"/>
                </a:solidFill>
              </a:rPr>
              <a:t>О</a:t>
            </a:r>
            <a:r>
              <a:rPr lang="ru-RU" sz="2800" b="1" dirty="0" smtClean="0">
                <a:solidFill>
                  <a:srgbClr val="002060"/>
                </a:solidFill>
              </a:rPr>
              <a:t>бучающийся </a:t>
            </a:r>
            <a:r>
              <a:rPr lang="ru-RU" sz="2800" b="1" dirty="0">
                <a:solidFill>
                  <a:srgbClr val="002060"/>
                </a:solidFill>
              </a:rPr>
              <a:t>получает образование, полностью соответствующее по итоговым достижениям к моменту завершения обучения, образованию сверстников, находясь в их среде и в те же сроки обучения.</a:t>
            </a:r>
          </a:p>
          <a:p>
            <a:pPr marL="0" indent="0" algn="just" fontAlgn="base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Ребенок </a:t>
            </a:r>
            <a:r>
              <a:rPr lang="ru-RU" sz="2800" b="1" dirty="0">
                <a:solidFill>
                  <a:srgbClr val="002060"/>
                </a:solidFill>
              </a:rPr>
              <a:t>обучается по общему с детьми без ОВЗ учебному плану. Его особые образовательные потребности удовлетворяются в ходе внеурочной </a:t>
            </a:r>
            <a:r>
              <a:rPr lang="ru-RU" sz="2800" b="1" dirty="0" smtClean="0">
                <a:solidFill>
                  <a:srgbClr val="002060"/>
                </a:solidFill>
              </a:rPr>
              <a:t>работы. Конкретное </a:t>
            </a:r>
            <a:r>
              <a:rPr lang="ru-RU" sz="2800" b="1" dirty="0">
                <a:solidFill>
                  <a:srgbClr val="002060"/>
                </a:solidFill>
              </a:rPr>
              <a:t>содержание сопровождения устанавливается консилиумом образовательной </a:t>
            </a:r>
            <a:r>
              <a:rPr lang="ru-RU" sz="2800" b="1" dirty="0" smtClean="0">
                <a:solidFill>
                  <a:srgbClr val="002060"/>
                </a:solidFill>
              </a:rPr>
              <a:t>организации, </a:t>
            </a:r>
            <a:r>
              <a:rPr lang="ru-RU" sz="2800" b="1" dirty="0">
                <a:solidFill>
                  <a:srgbClr val="002060"/>
                </a:solidFill>
              </a:rPr>
              <a:t>ПМПК обозначает лишь основные его </a:t>
            </a:r>
            <a:r>
              <a:rPr lang="ru-RU" sz="2800" b="1" dirty="0" smtClean="0">
                <a:solidFill>
                  <a:srgbClr val="002060"/>
                </a:solidFill>
              </a:rPr>
              <a:t>направления.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268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512619"/>
            <a:ext cx="9601196" cy="1011382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2-й вариант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524001"/>
            <a:ext cx="9601196" cy="473825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3700" b="1" dirty="0" smtClean="0">
                <a:solidFill>
                  <a:schemeClr val="accent3">
                    <a:lumMod val="75000"/>
                  </a:schemeClr>
                </a:solidFill>
              </a:rPr>
              <a:t>обучающийся </a:t>
            </a:r>
            <a:r>
              <a:rPr lang="ru-RU" sz="3700" b="1" dirty="0">
                <a:solidFill>
                  <a:schemeClr val="accent3">
                    <a:lumMod val="75000"/>
                  </a:schemeClr>
                </a:solidFill>
              </a:rPr>
              <a:t>получает образование в пролонгированные сроки обучения. Обучение по второму варианту свидетельствует о том, что уровень сложности образовательной программы ниже, в учебный план включены курсы коррекционно-развивающей области, обозначенные во ФГОС и АООП. Наряду с академическими достижениями внимание обращено и к формированию сферы жизненной компетенции. </a:t>
            </a:r>
            <a:r>
              <a:rPr lang="ru-RU" sz="3700" b="1" dirty="0" smtClean="0">
                <a:solidFill>
                  <a:schemeClr val="accent3">
                    <a:lumMod val="75000"/>
                  </a:schemeClr>
                </a:solidFill>
              </a:rPr>
              <a:t>Вариант </a:t>
            </a:r>
            <a:r>
              <a:rPr lang="ru-RU" sz="3700" b="1" dirty="0">
                <a:solidFill>
                  <a:schemeClr val="accent3">
                    <a:lumMod val="75000"/>
                  </a:schemeClr>
                </a:solidFill>
              </a:rPr>
              <a:t>2 предусматривает обучение по АООП с изменениями в содержательном и организационном разделах (программы отдельных учебных предметов, курсов коррекционно-развивающей области и курсов внеурочной деятельности, реализующиеся на основе УП), что предполагает дополнительные условия в общеобразовательном классе.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4512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595746"/>
            <a:ext cx="9601196" cy="817418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3-й вариант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1551709"/>
            <a:ext cx="9601196" cy="4338013"/>
          </a:xfrm>
        </p:spPr>
        <p:txBody>
          <a:bodyPr>
            <a:noAutofit/>
          </a:bodyPr>
          <a:lstStyle/>
          <a:p>
            <a:pPr algn="just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обучающийся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получает образование, которое по содержанию и итоговым достижениям не соотносится к моменту завершения школьного обучения с содержанием и итоговыми достижениями сверстников, не имеющих дополнительные ограничения по возможностям здоровья, в пролонгированные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сроки.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Обучение по третьему варианту ФГОС НОО ОВЗ означает, что у ребенка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имеется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умственная отсталость (интеллектуальные нарушения) в легкой степени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выраженности. Академический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компонент образовательной программы в этом случае не имеет первоочередного значения, особое внимание уделяется развитию сферы жизненной компетенции.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Вариант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3 ФГОС НОО ОВЗ (вариант 1 ФГОС О УО (ИН) предполагает выдачу свидетельства об обучении. </a:t>
            </a:r>
          </a:p>
        </p:txBody>
      </p:sp>
    </p:spTree>
    <p:extLst>
      <p:ext uri="{BB962C8B-B14F-4D97-AF65-F5344CB8AC3E}">
        <p14:creationId xmlns:p14="http://schemas.microsoft.com/office/powerpoint/2010/main" val="1246750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3583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4-й вариант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717965"/>
            <a:ext cx="9601196" cy="4157903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ru-RU" dirty="0"/>
              <a:t> 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обучающийся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получает образование, которое по содержанию и итоговым достижениям не соотносится к моменту завершения школьного обучения с содержанием и итоговыми достижениями сверстников, не имеющих дополнительные ограничения по возможностям здоровья, в пролонгированные сроки (для обучающихся с умственной отсталостью (умеренной, тяжелой, глубокой степени, тяжелыми и множественными нарушениями развития). На основе данного варианта программы образовательная организация разрабатывает специальную индивидуальную программу развития (СИПР).</a:t>
            </a:r>
          </a:p>
          <a:p>
            <a:pPr fontAlgn="base"/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Обучение по четвертому варианту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означает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, что основному нарушению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сопутствует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умственная отсталость в умеренной или более тяжелой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степени. 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190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23706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219201"/>
            <a:ext cx="9601196" cy="4656667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ФГОС 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НОО 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для обучающихся 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с ОВЗ </a:t>
            </a: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</a:rPr>
              <a:t>четыре варианта </a:t>
            </a:r>
            <a:r>
              <a:rPr lang="ru-RU" sz="3200" b="1" i="1" dirty="0">
                <a:solidFill>
                  <a:schemeClr val="accent3">
                    <a:lumMod val="75000"/>
                  </a:schemeClr>
                </a:solidFill>
              </a:rPr>
              <a:t>образовательной программы (1, 2, 3, 4),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 которые предполагают увеличение удельного веса компонента жизненной компетентности от первого варианта к четвертому при – соответственно - уменьшении удельного веса академического компонента, а также – в случае необходимости – </a:t>
            </a:r>
            <a:r>
              <a:rPr lang="ru-RU" sz="3200" b="1" dirty="0" err="1">
                <a:solidFill>
                  <a:schemeClr val="accent3">
                    <a:lumMod val="75000"/>
                  </a:schemeClr>
                </a:solidFill>
              </a:rPr>
              <a:t>пролонгирование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 календарных сроков обучения. </a:t>
            </a:r>
          </a:p>
          <a:p>
            <a:pPr algn="just"/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720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295402" y="554183"/>
            <a:ext cx="9601196" cy="4279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080655"/>
            <a:ext cx="9601196" cy="4973781"/>
          </a:xfrm>
        </p:spPr>
        <p:txBody>
          <a:bodyPr>
            <a:noAutofit/>
          </a:bodyPr>
          <a:lstStyle/>
          <a:p>
            <a:pPr algn="just"/>
            <a:r>
              <a:rPr lang="ru-RU" sz="2600" b="1" dirty="0" smtClean="0">
                <a:solidFill>
                  <a:schemeClr val="accent3">
                    <a:lumMod val="75000"/>
                  </a:schemeClr>
                </a:solidFill>
              </a:rPr>
              <a:t>Для </a:t>
            </a:r>
            <a:r>
              <a:rPr lang="ru-RU" sz="2600" b="1" dirty="0">
                <a:solidFill>
                  <a:schemeClr val="accent3">
                    <a:lumMod val="75000"/>
                  </a:schemeClr>
                </a:solidFill>
              </a:rPr>
              <a:t>всех вариантов образовательных программ обязательным </a:t>
            </a:r>
            <a:r>
              <a:rPr lang="ru-RU" sz="2600" b="1" dirty="0" smtClean="0">
                <a:solidFill>
                  <a:schemeClr val="accent3">
                    <a:lumMod val="75000"/>
                  </a:schemeClr>
                </a:solidFill>
              </a:rPr>
              <a:t>является:</a:t>
            </a:r>
          </a:p>
          <a:p>
            <a:pPr algn="just"/>
            <a:r>
              <a:rPr lang="ru-RU" sz="26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600" b="1" i="1" dirty="0">
                <a:solidFill>
                  <a:schemeClr val="accent3">
                    <a:lumMod val="75000"/>
                  </a:schemeClr>
                </a:solidFill>
              </a:rPr>
              <a:t>включение в их содержание специальной коррекционной </a:t>
            </a:r>
            <a:r>
              <a:rPr lang="ru-RU" sz="2600" b="1" i="1" dirty="0" smtClean="0">
                <a:solidFill>
                  <a:schemeClr val="accent3">
                    <a:lumMod val="75000"/>
                  </a:schemeClr>
                </a:solidFill>
              </a:rPr>
              <a:t>работы,</a:t>
            </a:r>
          </a:p>
          <a:p>
            <a:pPr algn="just"/>
            <a:r>
              <a:rPr lang="ru-RU" sz="2600" b="1" i="1" dirty="0" smtClean="0">
                <a:solidFill>
                  <a:schemeClr val="accent3">
                    <a:lumMod val="75000"/>
                  </a:schemeClr>
                </a:solidFill>
              </a:rPr>
              <a:t>обеспечение </a:t>
            </a:r>
            <a:r>
              <a:rPr lang="ru-RU" sz="2600" b="1" i="1" dirty="0">
                <a:solidFill>
                  <a:schemeClr val="accent3">
                    <a:lumMod val="75000"/>
                  </a:schemeClr>
                </a:solidFill>
              </a:rPr>
              <a:t>систематической специальной помощи обучающимся с </a:t>
            </a:r>
            <a:r>
              <a:rPr lang="ru-RU" sz="2600" b="1" i="1" dirty="0" smtClean="0">
                <a:solidFill>
                  <a:schemeClr val="accent3">
                    <a:lumMod val="75000"/>
                  </a:schemeClr>
                </a:solidFill>
              </a:rPr>
              <a:t>ОВЗ</a:t>
            </a:r>
            <a:r>
              <a:rPr lang="ru-RU" sz="2600" b="1" dirty="0">
                <a:solidFill>
                  <a:schemeClr val="accent3">
                    <a:lumMod val="75000"/>
                  </a:schemeClr>
                </a:solidFill>
              </a:rPr>
              <a:t>,</a:t>
            </a:r>
            <a:r>
              <a:rPr lang="ru-RU" sz="26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just"/>
            <a:r>
              <a:rPr lang="ru-RU" sz="2600" b="1" i="1" dirty="0" smtClean="0">
                <a:solidFill>
                  <a:schemeClr val="accent3">
                    <a:lumMod val="75000"/>
                  </a:schemeClr>
                </a:solidFill>
              </a:rPr>
              <a:t>создание </a:t>
            </a:r>
            <a:r>
              <a:rPr lang="ru-RU" sz="2600" b="1" i="1" dirty="0">
                <a:solidFill>
                  <a:schemeClr val="accent3">
                    <a:lumMod val="75000"/>
                  </a:schemeClr>
                </a:solidFill>
              </a:rPr>
              <a:t>адаптированных основных общеобразовательных программ (АООП</a:t>
            </a:r>
            <a:r>
              <a:rPr lang="ru-RU" sz="2600" b="1" dirty="0">
                <a:solidFill>
                  <a:schemeClr val="accent3">
                    <a:lumMod val="75000"/>
                  </a:schemeClr>
                </a:solidFill>
              </a:rPr>
              <a:t>), </a:t>
            </a:r>
            <a:r>
              <a:rPr lang="ru-RU" sz="2600" b="1" dirty="0" smtClean="0">
                <a:solidFill>
                  <a:schemeClr val="accent3">
                    <a:lumMod val="75000"/>
                  </a:schemeClr>
                </a:solidFill>
              </a:rPr>
              <a:t>в </a:t>
            </a:r>
            <a:r>
              <a:rPr lang="ru-RU" sz="2600" b="1" dirty="0">
                <a:solidFill>
                  <a:schemeClr val="accent3">
                    <a:lumMod val="75000"/>
                  </a:schemeClr>
                </a:solidFill>
              </a:rPr>
              <a:t>вариантах 1, 2, </a:t>
            </a:r>
            <a:r>
              <a:rPr lang="ru-RU" sz="2600" b="1" dirty="0" smtClean="0">
                <a:solidFill>
                  <a:schemeClr val="accent3">
                    <a:lumMod val="75000"/>
                  </a:schemeClr>
                </a:solidFill>
              </a:rPr>
              <a:t>3,</a:t>
            </a:r>
          </a:p>
          <a:p>
            <a:pPr algn="just"/>
            <a:r>
              <a:rPr lang="ru-RU" sz="2600" b="1" dirty="0" smtClean="0">
                <a:solidFill>
                  <a:schemeClr val="accent3">
                    <a:lumMod val="75000"/>
                  </a:schemeClr>
                </a:solidFill>
              </a:rPr>
              <a:t>специальная </a:t>
            </a:r>
            <a:r>
              <a:rPr lang="ru-RU" sz="2600" b="1" dirty="0">
                <a:solidFill>
                  <a:schemeClr val="accent3">
                    <a:lumMod val="75000"/>
                  </a:schemeClr>
                </a:solidFill>
              </a:rPr>
              <a:t>индивидуальная программа развития </a:t>
            </a:r>
            <a:r>
              <a:rPr lang="ru-RU" sz="2600" b="1" i="1" dirty="0">
                <a:solidFill>
                  <a:schemeClr val="accent3">
                    <a:lumMod val="75000"/>
                  </a:schemeClr>
                </a:solidFill>
              </a:rPr>
              <a:t>(СИПР</a:t>
            </a:r>
            <a:r>
              <a:rPr lang="ru-RU" sz="2600" b="1" dirty="0">
                <a:solidFill>
                  <a:schemeClr val="accent3">
                    <a:lumMod val="75000"/>
                  </a:schemeClr>
                </a:solidFill>
              </a:rPr>
              <a:t>) в варианте 4), к которым также могут быть созданы </a:t>
            </a:r>
            <a:r>
              <a:rPr lang="ru-RU" sz="2600" b="1" i="1" dirty="0">
                <a:solidFill>
                  <a:schemeClr val="accent3">
                    <a:lumMod val="75000"/>
                  </a:schemeClr>
                </a:solidFill>
              </a:rPr>
              <a:t>учебные </a:t>
            </a:r>
            <a:r>
              <a:rPr lang="ru-RU" sz="2600" b="1" i="1" dirty="0" smtClean="0">
                <a:solidFill>
                  <a:schemeClr val="accent3">
                    <a:lumMod val="75000"/>
                  </a:schemeClr>
                </a:solidFill>
              </a:rPr>
              <a:t>планы</a:t>
            </a:r>
            <a:r>
              <a:rPr lang="ru-RU" sz="2600" b="1" dirty="0" smtClean="0">
                <a:solidFill>
                  <a:schemeClr val="accent3">
                    <a:lumMod val="75000"/>
                  </a:schemeClr>
                </a:solidFill>
              </a:rPr>
              <a:t>. </a:t>
            </a:r>
            <a:endParaRPr lang="ru-RU" sz="26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487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177636"/>
            <a:ext cx="9601196" cy="4698232"/>
          </a:xfrm>
        </p:spPr>
        <p:txBody>
          <a:bodyPr/>
          <a:lstStyle/>
          <a:p>
            <a:pPr algn="just"/>
            <a:r>
              <a:rPr lang="ru-RU" sz="4400" b="1" dirty="0" smtClean="0">
                <a:solidFill>
                  <a:schemeClr val="accent3">
                    <a:lumMod val="75000"/>
                  </a:schemeClr>
                </a:solidFill>
              </a:rPr>
              <a:t>Предусматривается </a:t>
            </a:r>
            <a:r>
              <a:rPr lang="ru-RU" sz="4400" b="1" dirty="0">
                <a:solidFill>
                  <a:schemeClr val="accent3">
                    <a:lumMod val="75000"/>
                  </a:schemeClr>
                </a:solidFill>
              </a:rPr>
              <a:t>возможность перехода с одного варианта на другой с учетом мнения родителей, педагогов и решения психолого-медико-педагогической </a:t>
            </a:r>
            <a:r>
              <a:rPr lang="ru-RU" sz="4400" b="1" dirty="0" smtClean="0">
                <a:solidFill>
                  <a:schemeClr val="accent3">
                    <a:lumMod val="75000"/>
                  </a:schemeClr>
                </a:solidFill>
              </a:rPr>
              <a:t>комиссии</a:t>
            </a:r>
            <a:endParaRPr lang="ru-RU" sz="44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4857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92727"/>
            <a:ext cx="9601196" cy="942110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ПрАООП</a:t>
            </a:r>
            <a:r>
              <a:rPr lang="ru-RU" b="1" dirty="0" smtClean="0">
                <a:solidFill>
                  <a:srgbClr val="FF0000"/>
                </a:solidFill>
              </a:rPr>
              <a:t> дошкольного </a:t>
            </a:r>
            <a:r>
              <a:rPr lang="ru-RU" b="1" dirty="0">
                <a:solidFill>
                  <a:srgbClr val="FF0000"/>
                </a:solidFill>
              </a:rPr>
              <a:t>образования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537855"/>
            <a:ext cx="9601196" cy="4668981"/>
          </a:xfrm>
        </p:spPr>
        <p:txBody>
          <a:bodyPr>
            <a:noAutofit/>
          </a:bodyPr>
          <a:lstStyle/>
          <a:p>
            <a:pPr lvl="0"/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слабослышащие 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и 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позднооглохшие;</a:t>
            </a:r>
            <a:endParaRPr lang="ru-RU" sz="2000" b="1" dirty="0">
              <a:solidFill>
                <a:schemeClr val="accent3">
                  <a:lumMod val="75000"/>
                </a:schemeClr>
              </a:solidFill>
            </a:endParaRPr>
          </a:p>
          <a:p>
            <a:pPr lvl="0"/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глухие;</a:t>
            </a:r>
            <a:endParaRPr lang="ru-RU" sz="2000" b="1" dirty="0">
              <a:solidFill>
                <a:schemeClr val="accent3">
                  <a:lumMod val="75000"/>
                </a:schemeClr>
              </a:solidFill>
            </a:endParaRPr>
          </a:p>
          <a:p>
            <a:pPr lvl="0"/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с 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</a:rPr>
              <a:t>амблиопией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и косоглазием;</a:t>
            </a:r>
          </a:p>
          <a:p>
            <a:pPr lvl="0"/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слабовидящие;</a:t>
            </a:r>
            <a:endParaRPr lang="ru-RU" sz="2000" b="1" dirty="0">
              <a:solidFill>
                <a:schemeClr val="accent3">
                  <a:lumMod val="75000"/>
                </a:schemeClr>
              </a:solidFill>
            </a:endParaRPr>
          </a:p>
          <a:p>
            <a:pPr lvl="0"/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слепые;</a:t>
            </a:r>
            <a:endParaRPr lang="ru-RU" sz="2000" b="1" dirty="0">
              <a:solidFill>
                <a:schemeClr val="accent3">
                  <a:lumMod val="75000"/>
                </a:schemeClr>
              </a:solidFill>
            </a:endParaRPr>
          </a:p>
          <a:p>
            <a:pPr lvl="0"/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с задержкой психического развития;</a:t>
            </a:r>
          </a:p>
          <a:p>
            <a:pPr lvl="0"/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с умственной отсталостью (интеллектуальными нарушениями);</a:t>
            </a:r>
          </a:p>
          <a:p>
            <a:pPr lvl="0"/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с нарушениями опорно-двигательного аппарата;</a:t>
            </a:r>
          </a:p>
          <a:p>
            <a:pPr lvl="0"/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с тяжелыми нарушениями речи.</a:t>
            </a:r>
          </a:p>
          <a:p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Все эти программы размещены на </a:t>
            </a:r>
            <a:r>
              <a:rPr lang="ru-RU" sz="2000" b="1" dirty="0">
                <a:solidFill>
                  <a:srgbClr val="FF0000"/>
                </a:solidFill>
              </a:rPr>
              <a:t>fgosreestr.ru.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52215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В разработке находятся проекты еще четырех </a:t>
            </a:r>
            <a:r>
              <a:rPr lang="ru-RU" b="1" dirty="0" err="1">
                <a:solidFill>
                  <a:srgbClr val="FF0000"/>
                </a:solidFill>
              </a:rPr>
              <a:t>ПрАООП</a:t>
            </a:r>
            <a:r>
              <a:rPr lang="ru-RU" b="1" dirty="0">
                <a:solidFill>
                  <a:srgbClr val="FF0000"/>
                </a:solidFill>
              </a:rPr>
              <a:t>: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 algn="just"/>
            <a:r>
              <a:rPr lang="ru-RU" sz="3600" b="1" dirty="0" smtClean="0">
                <a:solidFill>
                  <a:schemeClr val="accent3"/>
                </a:solidFill>
              </a:rPr>
              <a:t>для </a:t>
            </a:r>
            <a:r>
              <a:rPr lang="ru-RU" sz="3600" b="1" dirty="0">
                <a:solidFill>
                  <a:schemeClr val="accent3"/>
                </a:solidFill>
              </a:rPr>
              <a:t>диагностических групп (для детей 2–3 лет);</a:t>
            </a:r>
          </a:p>
          <a:p>
            <a:pPr lvl="0" algn="just"/>
            <a:r>
              <a:rPr lang="ru-RU" sz="3600" b="1" dirty="0">
                <a:solidFill>
                  <a:schemeClr val="accent3"/>
                </a:solidFill>
              </a:rPr>
              <a:t>детей с тяжелыми и множественными нарушениями развития;</a:t>
            </a:r>
          </a:p>
          <a:p>
            <a:pPr lvl="0" algn="just"/>
            <a:r>
              <a:rPr lang="ru-RU" sz="3600" b="1" dirty="0">
                <a:solidFill>
                  <a:schemeClr val="accent3"/>
                </a:solidFill>
              </a:rPr>
              <a:t>детей после </a:t>
            </a:r>
            <a:r>
              <a:rPr lang="ru-RU" sz="3600" b="1" dirty="0" err="1">
                <a:solidFill>
                  <a:schemeClr val="accent3"/>
                </a:solidFill>
              </a:rPr>
              <a:t>кохлеарной</a:t>
            </a:r>
            <a:r>
              <a:rPr lang="ru-RU" sz="3600" b="1" dirty="0">
                <a:solidFill>
                  <a:schemeClr val="accent3"/>
                </a:solidFill>
              </a:rPr>
              <a:t> имплантации;</a:t>
            </a:r>
          </a:p>
          <a:p>
            <a:pPr lvl="0" algn="just"/>
            <a:r>
              <a:rPr lang="ru-RU" sz="3600" b="1" dirty="0">
                <a:solidFill>
                  <a:schemeClr val="accent3"/>
                </a:solidFill>
              </a:rPr>
              <a:t>детей с расстройствами аутистического </a:t>
            </a:r>
            <a:r>
              <a:rPr lang="ru-RU" sz="3600" b="1" dirty="0" smtClean="0">
                <a:solidFill>
                  <a:schemeClr val="accent3"/>
                </a:solidFill>
              </a:rPr>
              <a:t>спектра</a:t>
            </a:r>
            <a:endParaRPr lang="ru-RU" sz="3600" b="1" dirty="0">
              <a:solidFill>
                <a:schemeClr val="accent3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4558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Кто разрабатывает адаптированную основную образовательную 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b="1" i="1" dirty="0">
                <a:solidFill>
                  <a:srgbClr val="FF0000"/>
                </a:solidFill>
              </a:rPr>
              <a:t>программу?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/>
              <a:t>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Адаптированную основную образовательную программу разрабатывает образовательная организация. </a:t>
            </a:r>
            <a:endParaRPr lang="ru-RU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Руководитель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образовательной организации приказом утверждает рабочую группу. В ее состав входят специалисты, которые работают с ребенком или группой детей с 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ОВЗ: педагог-психолог; учитель-логопед; учитель-дефектолог; педагоги; воспитатели; музыкальный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руководитель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; инструктор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по физической культуре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; педагог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дополнительного образования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;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</a:rPr>
              <a:t>тьютор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; старший воспитатель; медицинский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работник.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4027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Федеральный </a:t>
            </a:r>
            <a:r>
              <a:rPr lang="ru-RU" b="1" i="1" dirty="0">
                <a:solidFill>
                  <a:srgbClr val="FF0000"/>
                </a:solidFill>
              </a:rPr>
              <a:t>Закон «Об образовании в Российской Федерации» </a:t>
            </a:r>
            <a:r>
              <a:rPr lang="ru-RU" dirty="0">
                <a:solidFill>
                  <a:srgbClr val="FF0000"/>
                </a:solidFill>
              </a:rPr>
              <a:t>№ </a:t>
            </a:r>
            <a:r>
              <a:rPr lang="ru-RU" dirty="0" smtClean="0">
                <a:solidFill>
                  <a:srgbClr val="FF0000"/>
                </a:solidFill>
              </a:rPr>
              <a:t>273-ФЗ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Статья 2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b="1" i="1" dirty="0">
                <a:solidFill>
                  <a:schemeClr val="accent3">
                    <a:lumMod val="75000"/>
                  </a:schemeClr>
                </a:solidFill>
              </a:rPr>
              <a:t>16) обучающийся с ограниченными возможностями здоровья -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физическое лицо, имеющее недостатки в физическом и (или) психологическом развитии, подтвержденные психолого-медико-педагогической комиссией и препятствующие получению образования без создания специальных условий;                       </a:t>
            </a:r>
          </a:p>
          <a:p>
            <a:pPr algn="just"/>
            <a:r>
              <a:rPr lang="ru-RU" b="1" i="1" dirty="0">
                <a:solidFill>
                  <a:schemeClr val="accent3">
                    <a:lumMod val="75000"/>
                  </a:schemeClr>
                </a:solidFill>
              </a:rPr>
              <a:t>28) адаптированная образовательная программа -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образовательная программа, адаптированная для обучения лиц с ограниченными возможностями здоровья с учетом особенностей их психофизического развития, индивидуальных возможностей и при необходимости обеспечивающая коррекцию нарушений развития и социальную адаптацию указанных лиц…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389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89708"/>
            <a:ext cx="9601196" cy="120534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Кто</a:t>
            </a:r>
            <a:r>
              <a:rPr lang="ru-RU" b="1" dirty="0">
                <a:solidFill>
                  <a:srgbClr val="FF0000"/>
                </a:solidFill>
              </a:rPr>
              <a:t> утверждает АООП и на какой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 срок?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995055"/>
            <a:ext cx="9601196" cy="3880813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АООП утверждает педагогический совет и подписывает руководитель образовательной организации. Порядок, по которому разрабатывают и утверждают АООП, регламентирует локальный нормативный акт образовательной организации – положение о разработке, об утверждении, изменении АООП. </a:t>
            </a:r>
            <a:endParaRPr lang="ru-RU" b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того как рабочая группа разработала адаптированную основную образовательную программу, ее рассматривают члены психолого-медико-педагогического консилиума и утверждает педагогический совет дошкольной организации.</a:t>
            </a:r>
            <a:endParaRPr lang="ru-RU" sz="1800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Затем программу согласовывают родители (законные представители) детей и подписывает каждый член рабочей группы. Руководитель издает приказ об утверждении адаптированной основной образовательной программы.</a:t>
            </a:r>
            <a:endParaRPr lang="ru-RU" sz="1800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правило, АООП разрабатывается на уровень образования в соответствии с рекомендациями ПМПК, а не на конкретный учебный год.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23687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Какие документы должны быть в  организации 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для разработки АООП?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/>
              <a:t>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Для того чтобы организовать деятельность рабочей группы по разработке адаптированной основной образовательной программы, руководитель образовательной организации:</a:t>
            </a:r>
          </a:p>
          <a:p>
            <a:pPr lvl="0" algn="just"/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готовит проект положения о разработке, утверждении, изменении АООП совместно с рабочей группой;</a:t>
            </a:r>
          </a:p>
          <a:p>
            <a:pPr lvl="0" algn="just"/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подписывает протокол педсовета по обсуждению и принятию решения по данному проекту положения;</a:t>
            </a:r>
          </a:p>
          <a:p>
            <a:pPr lvl="0" algn="just"/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издает приказ об утверждении положения о разработке, утверждении, изменении АООП;</a:t>
            </a:r>
          </a:p>
          <a:p>
            <a:pPr lvl="0" algn="just"/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издает приказ об утверждении АООП.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0345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44488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Постановление главного государственного санитарного врача Российской Федерации от 10.07.2015 года № 26 «Об утверждении СанПиН 2.4.2.3286–15 «Санитарно-эпидемиологические требования к условиям и организации обучения и воспитания в организациях, осуществляющих образовательную деятельность по адаптированным основным общеобразовательным программам для обучающихся с ограниченными возможностями здоровья».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40135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375613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При определения специальных условий проведения ГИА</a:t>
            </a:r>
            <a:br>
              <a:rPr lang="ru-RU" sz="3200" b="1" dirty="0">
                <a:solidFill>
                  <a:srgbClr val="FF0000"/>
                </a:solidFill>
              </a:rPr>
            </a:br>
            <a:r>
              <a:rPr lang="ru-RU" sz="3200" b="1" dirty="0">
                <a:solidFill>
                  <a:srgbClr val="FF0000"/>
                </a:solidFill>
              </a:rPr>
              <a:t>ПМПК руководствуется следующими документами:</a:t>
            </a:r>
            <a:br>
              <a:rPr lang="ru-RU" sz="3200" b="1" dirty="0">
                <a:solidFill>
                  <a:srgbClr val="FF0000"/>
                </a:solidFill>
              </a:rPr>
            </a:b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510145"/>
            <a:ext cx="9601196" cy="4655128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  <a:t>Федеральный 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</a:rPr>
              <a:t>закон от 29 декабря 2012 г. № 273-ФЗ «Об образовании в 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  <a:t>Российской Федерации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</a:rPr>
              <a:t>»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  <a:t>Приказ </a:t>
            </a:r>
            <a:r>
              <a:rPr lang="ru-RU" sz="1800" b="1" dirty="0" err="1">
                <a:solidFill>
                  <a:schemeClr val="accent3">
                    <a:lumMod val="75000"/>
                  </a:schemeClr>
                </a:solidFill>
              </a:rPr>
              <a:t>Минпросвещения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</a:rPr>
              <a:t> России, </a:t>
            </a:r>
            <a:r>
              <a:rPr lang="ru-RU" sz="1800" b="1" dirty="0" err="1">
                <a:solidFill>
                  <a:schemeClr val="accent3">
                    <a:lumMod val="75000"/>
                  </a:schemeClr>
                </a:solidFill>
              </a:rPr>
              <a:t>Рособрнадзора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</a:rPr>
              <a:t> от 7 ноября 2018 г. № 189/1513 «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  <a:t>Об утверждении 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</a:rPr>
              <a:t>порядка проведения государственной итоговой аттестации 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  <a:t>по образовательным 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</a:rPr>
              <a:t>программам основного общего образования» (далее – Порядок ГИА-9)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  <a:t>Приказ </a:t>
            </a:r>
            <a:r>
              <a:rPr lang="ru-RU" sz="1800" b="1" dirty="0" err="1">
                <a:solidFill>
                  <a:schemeClr val="accent3">
                    <a:lumMod val="75000"/>
                  </a:schemeClr>
                </a:solidFill>
              </a:rPr>
              <a:t>Минпросвещения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</a:rPr>
              <a:t> России, </a:t>
            </a:r>
            <a:r>
              <a:rPr lang="ru-RU" sz="1800" b="1" dirty="0" err="1">
                <a:solidFill>
                  <a:schemeClr val="accent3">
                    <a:lumMod val="75000"/>
                  </a:schemeClr>
                </a:solidFill>
              </a:rPr>
              <a:t>Рособрнадзора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</a:rPr>
              <a:t> от 7 ноября 2018 г. №190/1512 «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  <a:t>Об утверждении 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</a:rPr>
              <a:t>порядка проведения государственной итоговой аттестации 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  <a:t>по образовательным 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</a:rPr>
              <a:t>программам среднего общего образования» (далее – Порядок ГИА-11)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  <a:t>Методические 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</a:rPr>
              <a:t>документы </a:t>
            </a:r>
            <a:r>
              <a:rPr lang="ru-RU" sz="1800" b="1" dirty="0" err="1">
                <a:solidFill>
                  <a:schemeClr val="accent3">
                    <a:lumMod val="75000"/>
                  </a:schemeClr>
                </a:solidFill>
              </a:rPr>
              <a:t>Рособрнадзора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</a:rPr>
              <a:t>, рекомендованные к использованию 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  <a:t>при организации 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</a:rPr>
              <a:t>и проведении ГИА по образовательным программам основного общего 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  <a:t>и среднего 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</a:rPr>
              <a:t>общего образования (публикуются ежегодно)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  <a:t>Методические 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</a:rPr>
              <a:t>рекомендации ФРЦ ПМПК по формированию заключений 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  <a:t>психолого-медико-педагогических 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</a:rPr>
              <a:t>комиссий о создании специальных условий при 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  <a:t>проведении государственной 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</a:rPr>
              <a:t>итоговой аттестации по образовательным программам основного 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  <a:t>общего и 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</a:rPr>
              <a:t>среднего общего образования (2019г.)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3593811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08219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Пункт 44 Порядка ГИА-9, пункт 53 Порядка ГИА-11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355273"/>
            <a:ext cx="9601196" cy="37268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 smtClean="0"/>
              <a:t> </a:t>
            </a:r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</a:rPr>
              <a:t>Органы </a:t>
            </a:r>
            <a:r>
              <a:rPr lang="ru-RU" sz="2200" b="1" dirty="0">
                <a:solidFill>
                  <a:schemeClr val="accent3">
                    <a:lumMod val="75000"/>
                  </a:schemeClr>
                </a:solidFill>
              </a:rPr>
              <a:t>исполнительной власти, учредители </a:t>
            </a:r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</a:rPr>
              <a:t>организуют </a:t>
            </a:r>
            <a:r>
              <a:rPr lang="ru-RU" sz="2200" b="1" dirty="0">
                <a:solidFill>
                  <a:schemeClr val="accent3">
                    <a:lumMod val="75000"/>
                  </a:schemeClr>
                </a:solidFill>
              </a:rPr>
              <a:t>проведение экзаменов в условиях, учитывающих </a:t>
            </a:r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</a:rPr>
              <a:t>состояние здоровья</a:t>
            </a:r>
            <a:r>
              <a:rPr lang="ru-RU" sz="2200" b="1" dirty="0">
                <a:solidFill>
                  <a:schemeClr val="accent3">
                    <a:lumMod val="75000"/>
                  </a:schemeClr>
                </a:solidFill>
              </a:rPr>
              <a:t>, особенности психофизического развития для </a:t>
            </a:r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</a:rPr>
              <a:t>следующих участников </a:t>
            </a:r>
            <a:r>
              <a:rPr lang="ru-RU" sz="2200" b="1" dirty="0">
                <a:solidFill>
                  <a:schemeClr val="accent3">
                    <a:lumMod val="75000"/>
                  </a:schemeClr>
                </a:solidFill>
              </a:rPr>
              <a:t>ГИА: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200" b="1" dirty="0">
                <a:solidFill>
                  <a:schemeClr val="accent3">
                    <a:lumMod val="75000"/>
                  </a:schemeClr>
                </a:solidFill>
              </a:rPr>
              <a:t>для участников ГИА с ограниченными возможностями здоровья,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</a:rPr>
              <a:t>для </a:t>
            </a:r>
            <a:r>
              <a:rPr lang="ru-RU" sz="2200" b="1" dirty="0">
                <a:solidFill>
                  <a:schemeClr val="accent3">
                    <a:lumMod val="75000"/>
                  </a:schemeClr>
                </a:solidFill>
              </a:rPr>
              <a:t>участников ГИА - детей-инвалидов и инвалидов,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</a:rPr>
              <a:t>для </a:t>
            </a:r>
            <a:r>
              <a:rPr lang="ru-RU" sz="2200" b="1" dirty="0">
                <a:solidFill>
                  <a:schemeClr val="accent3">
                    <a:lumMod val="75000"/>
                  </a:schemeClr>
                </a:solidFill>
              </a:rPr>
              <a:t>участников ГИА, обучающихся по состоянию здоровья </a:t>
            </a:r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</a:rPr>
              <a:t>на дому</a:t>
            </a:r>
            <a:r>
              <a:rPr lang="ru-RU" sz="2200" b="1" dirty="0">
                <a:solidFill>
                  <a:schemeClr val="accent3">
                    <a:lumMod val="75000"/>
                  </a:schemeClr>
                </a:solidFill>
              </a:rPr>
              <a:t>, в образовательных организациях, в том числе </a:t>
            </a:r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</a:rPr>
              <a:t>санаторно-курортных</a:t>
            </a:r>
            <a:r>
              <a:rPr lang="ru-RU" sz="2200" b="1" dirty="0">
                <a:solidFill>
                  <a:schemeClr val="accent3">
                    <a:lumMod val="75000"/>
                  </a:schemeClr>
                </a:solidFill>
              </a:rPr>
              <a:t>, в которых проводятся необходимые </a:t>
            </a:r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</a:rPr>
              <a:t>лечебные, реабилитационные </a:t>
            </a:r>
            <a:r>
              <a:rPr lang="ru-RU" sz="2200" b="1" dirty="0">
                <a:solidFill>
                  <a:schemeClr val="accent3">
                    <a:lumMod val="75000"/>
                  </a:schemeClr>
                </a:solidFill>
              </a:rPr>
              <a:t>и оздоровительные мероприятия </a:t>
            </a:r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</a:rPr>
              <a:t>для нуждающихся </a:t>
            </a:r>
            <a:r>
              <a:rPr lang="ru-RU" sz="2200" b="1" dirty="0">
                <a:solidFill>
                  <a:schemeClr val="accent3">
                    <a:lumMod val="75000"/>
                  </a:schemeClr>
                </a:solidFill>
              </a:rPr>
              <a:t>в длительном лечении</a:t>
            </a:r>
          </a:p>
          <a:p>
            <a:endParaRPr lang="ru-RU" sz="2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0270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48146"/>
            <a:ext cx="9601196" cy="113607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Условия проведения </a:t>
            </a:r>
            <a:r>
              <a:rPr lang="ru-RU" sz="3200" b="1" dirty="0" smtClean="0">
                <a:solidFill>
                  <a:srgbClr val="FF0000"/>
                </a:solidFill>
              </a:rPr>
              <a:t>ГИА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для </a:t>
            </a:r>
            <a:r>
              <a:rPr lang="ru-RU" sz="3200" b="1" dirty="0">
                <a:solidFill>
                  <a:srgbClr val="FF0000"/>
                </a:solidFill>
              </a:rPr>
              <a:t>участников ГИА с ОВЗ (рекомендации </a:t>
            </a:r>
            <a:r>
              <a:rPr lang="ru-RU" sz="3200" b="1" dirty="0" smtClean="0">
                <a:solidFill>
                  <a:srgbClr val="FF0000"/>
                </a:solidFill>
              </a:rPr>
              <a:t>ПМПК), </a:t>
            </a:r>
            <a:r>
              <a:rPr lang="ru-RU" sz="3200" b="1" dirty="0">
                <a:solidFill>
                  <a:srgbClr val="FF0000"/>
                </a:solidFill>
              </a:rPr>
              <a:t>детей-инвалидов </a:t>
            </a:r>
            <a:r>
              <a:rPr lang="ru-RU" sz="3200" b="1" dirty="0" smtClean="0">
                <a:solidFill>
                  <a:srgbClr val="FF0000"/>
                </a:solidFill>
              </a:rPr>
              <a:t>(</a:t>
            </a:r>
            <a:r>
              <a:rPr lang="ru-RU" sz="3200" b="1" dirty="0">
                <a:solidFill>
                  <a:srgbClr val="FF0000"/>
                </a:solidFill>
              </a:rPr>
              <a:t>справка МСЭ)</a:t>
            </a:r>
            <a:br>
              <a:rPr lang="ru-RU" sz="3200" b="1" dirty="0">
                <a:solidFill>
                  <a:srgbClr val="FF0000"/>
                </a:solidFill>
              </a:rPr>
            </a:b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7418" y="1884219"/>
            <a:ext cx="10584873" cy="4350326"/>
          </a:xfrm>
        </p:spPr>
        <p:txBody>
          <a:bodyPr>
            <a:normAutofit fontScale="25000" lnSpcReduction="2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8000" b="1" dirty="0" smtClean="0">
                <a:solidFill>
                  <a:schemeClr val="accent3">
                    <a:lumMod val="75000"/>
                  </a:schemeClr>
                </a:solidFill>
              </a:rPr>
              <a:t>проведение </a:t>
            </a:r>
            <a:r>
              <a:rPr lang="ru-RU" sz="8000" b="1" dirty="0">
                <a:solidFill>
                  <a:schemeClr val="accent3">
                    <a:lumMod val="75000"/>
                  </a:schemeClr>
                </a:solidFill>
              </a:rPr>
              <a:t>ГВЭ по всем учебным предметам в устной форме по желанию участника ГИА;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80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8000" b="1" dirty="0">
                <a:solidFill>
                  <a:schemeClr val="accent3">
                    <a:lumMod val="75000"/>
                  </a:schemeClr>
                </a:solidFill>
              </a:rPr>
              <a:t>беспрепятственный доступ участников ГИА в аудитории, туалетные и иные помещения, </a:t>
            </a:r>
            <a:r>
              <a:rPr lang="ru-RU" sz="8000" b="1" dirty="0" smtClean="0">
                <a:solidFill>
                  <a:schemeClr val="accent3">
                    <a:lumMod val="75000"/>
                  </a:schemeClr>
                </a:solidFill>
              </a:rPr>
              <a:t>а также </a:t>
            </a:r>
            <a:r>
              <a:rPr lang="ru-RU" sz="8000" b="1" dirty="0">
                <a:solidFill>
                  <a:schemeClr val="accent3">
                    <a:lumMod val="75000"/>
                  </a:schemeClr>
                </a:solidFill>
              </a:rPr>
              <a:t>их пребывание в указанных помещениях (наличие пандусов, поручней,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8000" b="1" dirty="0">
                <a:solidFill>
                  <a:schemeClr val="accent3">
                    <a:lumMod val="75000"/>
                  </a:schemeClr>
                </a:solidFill>
              </a:rPr>
              <a:t>расширенных дверных проемов, лифтов, при отсутствии лифтов аудитория </a:t>
            </a:r>
            <a:r>
              <a:rPr lang="ru-RU" sz="8000" b="1" dirty="0" smtClean="0">
                <a:solidFill>
                  <a:schemeClr val="accent3">
                    <a:lumMod val="75000"/>
                  </a:schemeClr>
                </a:solidFill>
              </a:rPr>
              <a:t>располагается на </a:t>
            </a:r>
            <a:r>
              <a:rPr lang="ru-RU" sz="8000" b="1" dirty="0">
                <a:solidFill>
                  <a:schemeClr val="accent3">
                    <a:lumMod val="75000"/>
                  </a:schemeClr>
                </a:solidFill>
              </a:rPr>
              <a:t>первом этаже; наличие специальных кресел и других приспособлений</a:t>
            </a:r>
            <a:r>
              <a:rPr lang="ru-RU" sz="8000" b="1" dirty="0" smtClean="0">
                <a:solidFill>
                  <a:schemeClr val="accent3">
                    <a:lumMod val="75000"/>
                  </a:schemeClr>
                </a:solidFill>
              </a:rPr>
              <a:t>);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8000" b="1" dirty="0" smtClean="0">
                <a:solidFill>
                  <a:schemeClr val="accent3">
                    <a:lumMod val="75000"/>
                  </a:schemeClr>
                </a:solidFill>
              </a:rPr>
              <a:t>увеличение </a:t>
            </a:r>
            <a:r>
              <a:rPr lang="ru-RU" sz="8000" b="1" dirty="0">
                <a:solidFill>
                  <a:schemeClr val="accent3">
                    <a:lumMod val="75000"/>
                  </a:schemeClr>
                </a:solidFill>
              </a:rPr>
              <a:t>продолжительности итогового собеседования по русскому языку (</a:t>
            </a:r>
            <a:r>
              <a:rPr lang="ru-RU" sz="8000" b="1" dirty="0" smtClean="0">
                <a:solidFill>
                  <a:schemeClr val="accent3">
                    <a:lumMod val="75000"/>
                  </a:schemeClr>
                </a:solidFill>
              </a:rPr>
              <a:t>для участников </a:t>
            </a:r>
            <a:r>
              <a:rPr lang="ru-RU" sz="8000" b="1" dirty="0">
                <a:solidFill>
                  <a:schemeClr val="accent3">
                    <a:lumMod val="75000"/>
                  </a:schemeClr>
                </a:solidFill>
              </a:rPr>
              <a:t>ГИА-9);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8000" b="1" dirty="0" smtClean="0">
                <a:solidFill>
                  <a:schemeClr val="accent3">
                    <a:lumMod val="75000"/>
                  </a:schemeClr>
                </a:solidFill>
              </a:rPr>
              <a:t>увеличение </a:t>
            </a:r>
            <a:r>
              <a:rPr lang="ru-RU" sz="8000" b="1" dirty="0">
                <a:solidFill>
                  <a:schemeClr val="accent3">
                    <a:lumMod val="75000"/>
                  </a:schemeClr>
                </a:solidFill>
              </a:rPr>
              <a:t>продолжительности итогового сочинения (изложения) (для участников </a:t>
            </a:r>
            <a:r>
              <a:rPr lang="ru-RU" sz="8000" b="1" dirty="0" smtClean="0">
                <a:solidFill>
                  <a:schemeClr val="accent3">
                    <a:lumMod val="75000"/>
                  </a:schemeClr>
                </a:solidFill>
              </a:rPr>
              <a:t>ГИА-11</a:t>
            </a:r>
            <a:r>
              <a:rPr lang="ru-RU" sz="8000" b="1" dirty="0">
                <a:solidFill>
                  <a:schemeClr val="accent3">
                    <a:lumMod val="75000"/>
                  </a:schemeClr>
                </a:solidFill>
              </a:rPr>
              <a:t>);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80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8000" b="1" dirty="0">
                <a:solidFill>
                  <a:schemeClr val="accent3">
                    <a:lumMod val="75000"/>
                  </a:schemeClr>
                </a:solidFill>
              </a:rPr>
              <a:t>увеличение продолжительности экзамена по учебному предмету;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8000" b="1" dirty="0" smtClean="0">
                <a:solidFill>
                  <a:schemeClr val="accent3">
                    <a:lumMod val="75000"/>
                  </a:schemeClr>
                </a:solidFill>
              </a:rPr>
              <a:t>организация </a:t>
            </a:r>
            <a:r>
              <a:rPr lang="ru-RU" sz="8000" b="1" dirty="0">
                <a:solidFill>
                  <a:schemeClr val="accent3">
                    <a:lumMod val="75000"/>
                  </a:schemeClr>
                </a:solidFill>
              </a:rPr>
              <a:t>питания и перерывов для проведения необходимых лечебных </a:t>
            </a:r>
            <a:r>
              <a:rPr lang="ru-RU" sz="8000" b="1" dirty="0" smtClean="0">
                <a:solidFill>
                  <a:schemeClr val="accent3">
                    <a:lumMod val="75000"/>
                  </a:schemeClr>
                </a:solidFill>
              </a:rPr>
              <a:t>и профилактических </a:t>
            </a:r>
            <a:r>
              <a:rPr lang="ru-RU" sz="8000" b="1" dirty="0">
                <a:solidFill>
                  <a:schemeClr val="accent3">
                    <a:lumMod val="75000"/>
                  </a:schemeClr>
                </a:solidFill>
              </a:rPr>
              <a:t>мероприятий во время проведения экзамена.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10305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9038" y="815878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Условия проведения </a:t>
            </a:r>
            <a:r>
              <a:rPr lang="ru-RU" b="1" dirty="0" smtClean="0">
                <a:solidFill>
                  <a:srgbClr val="FF0000"/>
                </a:solidFill>
              </a:rPr>
              <a:t>ГИА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>для </a:t>
            </a:r>
            <a:r>
              <a:rPr lang="ru-RU" sz="2200" b="1" dirty="0">
                <a:solidFill>
                  <a:srgbClr val="FF0000"/>
                </a:solidFill>
              </a:rPr>
              <a:t>участников ГИА с ОВЗ (рекомендации ПМПК),</a:t>
            </a:r>
            <a:br>
              <a:rPr lang="ru-RU" sz="2200" b="1" dirty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>для </a:t>
            </a:r>
            <a:r>
              <a:rPr lang="ru-RU" sz="2200" b="1" dirty="0">
                <a:solidFill>
                  <a:srgbClr val="FF0000"/>
                </a:solidFill>
              </a:rPr>
              <a:t>обучающихся на </a:t>
            </a:r>
            <a:r>
              <a:rPr lang="ru-RU" sz="2200" b="1" dirty="0" smtClean="0">
                <a:solidFill>
                  <a:srgbClr val="FF0000"/>
                </a:solidFill>
              </a:rPr>
              <a:t>дому </a:t>
            </a:r>
            <a:r>
              <a:rPr lang="ru-RU" sz="2200" b="1" dirty="0">
                <a:solidFill>
                  <a:srgbClr val="FF0000"/>
                </a:solidFill>
              </a:rPr>
              <a:t>(рекомендации ПМПК</a:t>
            </a:r>
            <a:r>
              <a:rPr lang="ru-RU" sz="2200" b="1" dirty="0" smtClean="0">
                <a:solidFill>
                  <a:srgbClr val="FF0000"/>
                </a:solidFill>
              </a:rPr>
              <a:t>), детей-инвалидов </a:t>
            </a:r>
            <a:r>
              <a:rPr lang="ru-RU" sz="2200" b="1" dirty="0">
                <a:solidFill>
                  <a:srgbClr val="FF0000"/>
                </a:solidFill>
              </a:rPr>
              <a:t>и инвалидов (справка МСЭ + рекомендации ПМПК):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8036" y="2189016"/>
            <a:ext cx="10848109" cy="3906982"/>
          </a:xfrm>
        </p:spPr>
        <p:txBody>
          <a:bodyPr>
            <a:normAutofit fontScale="25000" lnSpcReduction="20000"/>
          </a:bodyPr>
          <a:lstStyle/>
          <a:p>
            <a:endParaRPr lang="ru-RU" sz="80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8000" b="1" dirty="0" smtClean="0">
                <a:solidFill>
                  <a:schemeClr val="accent3">
                    <a:lumMod val="75000"/>
                  </a:schemeClr>
                </a:solidFill>
              </a:rPr>
              <a:t>присутствие </a:t>
            </a:r>
            <a:r>
              <a:rPr lang="ru-RU" sz="8000" b="1" dirty="0">
                <a:solidFill>
                  <a:schemeClr val="accent3">
                    <a:lumMod val="75000"/>
                  </a:schemeClr>
                </a:solidFill>
              </a:rPr>
              <a:t>ассистентов, оказывающих указанным лицам необходимую техническую помощь с </a:t>
            </a:r>
            <a:r>
              <a:rPr lang="ru-RU" sz="8000" b="1" dirty="0" smtClean="0">
                <a:solidFill>
                  <a:schemeClr val="accent3">
                    <a:lumMod val="75000"/>
                  </a:schemeClr>
                </a:solidFill>
              </a:rPr>
              <a:t>учетом состояния </a:t>
            </a:r>
            <a:r>
              <a:rPr lang="ru-RU" sz="8000" b="1" dirty="0">
                <a:solidFill>
                  <a:schemeClr val="accent3">
                    <a:lumMod val="75000"/>
                  </a:schemeClr>
                </a:solidFill>
              </a:rPr>
              <a:t>их здоровья, особенностей психофизического развития и индивидуальных </a:t>
            </a:r>
            <a:r>
              <a:rPr lang="ru-RU" sz="8000" b="1" dirty="0" smtClean="0">
                <a:solidFill>
                  <a:schemeClr val="accent3">
                    <a:lumMod val="75000"/>
                  </a:schemeClr>
                </a:solidFill>
              </a:rPr>
              <a:t>возможностей, помогающих </a:t>
            </a:r>
            <a:r>
              <a:rPr lang="ru-RU" sz="8000" b="1" dirty="0">
                <a:solidFill>
                  <a:schemeClr val="accent3">
                    <a:lumMod val="75000"/>
                  </a:schemeClr>
                </a:solidFill>
              </a:rPr>
              <a:t>им занять рабочее место, передвигаться, прочитать задание, перенести ответы </a:t>
            </a:r>
            <a:r>
              <a:rPr lang="ru-RU" sz="8000" b="1" dirty="0" smtClean="0">
                <a:solidFill>
                  <a:schemeClr val="accent3">
                    <a:lumMod val="75000"/>
                  </a:schemeClr>
                </a:solidFill>
              </a:rPr>
              <a:t>в экзаменационные </a:t>
            </a:r>
            <a:r>
              <a:rPr lang="ru-RU" sz="8000" b="1" dirty="0">
                <a:solidFill>
                  <a:schemeClr val="accent3">
                    <a:lumMod val="75000"/>
                  </a:schemeClr>
                </a:solidFill>
              </a:rPr>
              <a:t>листы (бланки) для записи ответов;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8000" b="1" dirty="0" smtClean="0">
                <a:solidFill>
                  <a:schemeClr val="accent3">
                    <a:lumMod val="75000"/>
                  </a:schemeClr>
                </a:solidFill>
              </a:rPr>
              <a:t>использование </a:t>
            </a:r>
            <a:r>
              <a:rPr lang="ru-RU" sz="8000" b="1" dirty="0">
                <a:solidFill>
                  <a:schemeClr val="accent3">
                    <a:lumMod val="75000"/>
                  </a:schemeClr>
                </a:solidFill>
              </a:rPr>
              <a:t>на ГИА необходимых для выполнения заданий технических средств;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8000" b="1" dirty="0" smtClean="0">
                <a:solidFill>
                  <a:schemeClr val="accent3">
                    <a:lumMod val="75000"/>
                  </a:schemeClr>
                </a:solidFill>
              </a:rPr>
              <a:t>оборудование </a:t>
            </a:r>
            <a:r>
              <a:rPr lang="ru-RU" sz="8000" b="1" dirty="0">
                <a:solidFill>
                  <a:schemeClr val="accent3">
                    <a:lumMod val="75000"/>
                  </a:schemeClr>
                </a:solidFill>
              </a:rPr>
              <a:t>аудитории для проведения экзамена звукоусиливающей аппаратурой как коллективного, </a:t>
            </a:r>
            <a:r>
              <a:rPr lang="ru-RU" sz="8000" b="1" dirty="0" smtClean="0">
                <a:solidFill>
                  <a:schemeClr val="accent3">
                    <a:lumMod val="75000"/>
                  </a:schemeClr>
                </a:solidFill>
              </a:rPr>
              <a:t>так и </a:t>
            </a:r>
            <a:r>
              <a:rPr lang="ru-RU" sz="8000" b="1" dirty="0">
                <a:solidFill>
                  <a:schemeClr val="accent3">
                    <a:lumMod val="75000"/>
                  </a:schemeClr>
                </a:solidFill>
              </a:rPr>
              <a:t>индивидуального пользования (для слабослышащих участников ГИА);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8000" b="1" dirty="0" smtClean="0">
                <a:solidFill>
                  <a:schemeClr val="accent3">
                    <a:lumMod val="75000"/>
                  </a:schemeClr>
                </a:solidFill>
              </a:rPr>
              <a:t>привлечение </a:t>
            </a:r>
            <a:r>
              <a:rPr lang="ru-RU" sz="8000" b="1" dirty="0">
                <a:solidFill>
                  <a:schemeClr val="accent3">
                    <a:lumMod val="75000"/>
                  </a:schemeClr>
                </a:solidFill>
              </a:rPr>
              <a:t>при необходимости ассистента-</a:t>
            </a:r>
            <a:r>
              <a:rPr lang="ru-RU" sz="8000" b="1" dirty="0" err="1">
                <a:solidFill>
                  <a:schemeClr val="accent3">
                    <a:lumMod val="75000"/>
                  </a:schemeClr>
                </a:solidFill>
              </a:rPr>
              <a:t>сурдопереводчика</a:t>
            </a:r>
            <a:r>
              <a:rPr lang="ru-RU" sz="8000" b="1" dirty="0">
                <a:solidFill>
                  <a:schemeClr val="accent3">
                    <a:lumMod val="75000"/>
                  </a:schemeClr>
                </a:solidFill>
              </a:rPr>
              <a:t> (для глухих и слабослышащих </a:t>
            </a:r>
            <a:r>
              <a:rPr lang="ru-RU" sz="8000" b="1" dirty="0" smtClean="0">
                <a:solidFill>
                  <a:schemeClr val="accent3">
                    <a:lumMod val="75000"/>
                  </a:schemeClr>
                </a:solidFill>
              </a:rPr>
              <a:t>участников ГИА</a:t>
            </a:r>
            <a:r>
              <a:rPr lang="ru-RU" sz="8000" b="1" dirty="0">
                <a:solidFill>
                  <a:schemeClr val="accent3">
                    <a:lumMod val="75000"/>
                  </a:schemeClr>
                </a:solidFill>
              </a:rPr>
              <a:t>);</a:t>
            </a:r>
          </a:p>
          <a:p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3824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295402" y="706583"/>
            <a:ext cx="9601196" cy="2755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080655"/>
            <a:ext cx="9601196" cy="4795213"/>
          </a:xfrm>
        </p:spPr>
        <p:txBody>
          <a:bodyPr>
            <a:normAutofit fontScale="25000" lnSpcReduction="2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51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9600" b="1" dirty="0">
                <a:solidFill>
                  <a:schemeClr val="accent3">
                    <a:lumMod val="75000"/>
                  </a:schemeClr>
                </a:solidFill>
              </a:rPr>
              <a:t>оформление экзаменационных материалов рельефно-точечным шрифтом Брайля или в виде </a:t>
            </a:r>
            <a:r>
              <a:rPr lang="ru-RU" sz="9600" b="1" dirty="0" smtClean="0">
                <a:solidFill>
                  <a:schemeClr val="accent3">
                    <a:lumMod val="75000"/>
                  </a:schemeClr>
                </a:solidFill>
              </a:rPr>
              <a:t>электронного документа</a:t>
            </a:r>
            <a:r>
              <a:rPr lang="ru-RU" sz="9600" b="1" dirty="0">
                <a:solidFill>
                  <a:schemeClr val="accent3">
                    <a:lumMod val="75000"/>
                  </a:schemeClr>
                </a:solidFill>
              </a:rPr>
              <a:t>, доступного с помощью компьютера; выполнение письменной экзаменационной </a:t>
            </a:r>
            <a:r>
              <a:rPr lang="ru-RU" sz="9600" b="1" dirty="0" smtClean="0">
                <a:solidFill>
                  <a:schemeClr val="accent3">
                    <a:lumMod val="75000"/>
                  </a:schemeClr>
                </a:solidFill>
              </a:rPr>
              <a:t>работы рельефно-точечным </a:t>
            </a:r>
            <a:r>
              <a:rPr lang="ru-RU" sz="9600" b="1" dirty="0">
                <a:solidFill>
                  <a:schemeClr val="accent3">
                    <a:lumMod val="75000"/>
                  </a:schemeClr>
                </a:solidFill>
              </a:rPr>
              <a:t>шрифтом Брайля или на компьютере; обеспечение достаточным </a:t>
            </a:r>
            <a:r>
              <a:rPr lang="ru-RU" sz="9600" b="1" dirty="0" smtClean="0">
                <a:solidFill>
                  <a:schemeClr val="accent3">
                    <a:lumMod val="75000"/>
                  </a:schemeClr>
                </a:solidFill>
              </a:rPr>
              <a:t>количеством специальных </a:t>
            </a:r>
            <a:r>
              <a:rPr lang="ru-RU" sz="9600" b="1" dirty="0">
                <a:solidFill>
                  <a:schemeClr val="accent3">
                    <a:lumMod val="75000"/>
                  </a:schemeClr>
                </a:solidFill>
              </a:rPr>
              <a:t>принадлежностей для оформления ответов рельефно-точечным шрифтом </a:t>
            </a:r>
            <a:r>
              <a:rPr lang="ru-RU" sz="9600" b="1" dirty="0" smtClean="0">
                <a:solidFill>
                  <a:schemeClr val="accent3">
                    <a:lumMod val="75000"/>
                  </a:schemeClr>
                </a:solidFill>
              </a:rPr>
              <a:t>Брайля, компьютером </a:t>
            </a:r>
            <a:r>
              <a:rPr lang="ru-RU" sz="9600" b="1" dirty="0">
                <a:solidFill>
                  <a:schemeClr val="accent3">
                    <a:lumMod val="75000"/>
                  </a:schemeClr>
                </a:solidFill>
              </a:rPr>
              <a:t>(для слепых участников ГИА);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9600" b="1" dirty="0" smtClean="0">
                <a:solidFill>
                  <a:schemeClr val="accent3">
                    <a:lumMod val="75000"/>
                  </a:schemeClr>
                </a:solidFill>
              </a:rPr>
              <a:t>копирование </a:t>
            </a:r>
            <a:r>
              <a:rPr lang="ru-RU" sz="9600" b="1" dirty="0">
                <a:solidFill>
                  <a:schemeClr val="accent3">
                    <a:lumMod val="75000"/>
                  </a:schemeClr>
                </a:solidFill>
              </a:rPr>
              <a:t>экзаменационных материалов в день проведения экзамена в аудитории в присутствии </a:t>
            </a:r>
            <a:r>
              <a:rPr lang="ru-RU" sz="9600" b="1" dirty="0" smtClean="0">
                <a:solidFill>
                  <a:schemeClr val="accent3">
                    <a:lumMod val="75000"/>
                  </a:schemeClr>
                </a:solidFill>
              </a:rPr>
              <a:t>членов ГЭК </a:t>
            </a:r>
            <a:r>
              <a:rPr lang="ru-RU" sz="9600" b="1" dirty="0">
                <a:solidFill>
                  <a:schemeClr val="accent3">
                    <a:lumMod val="75000"/>
                  </a:schemeClr>
                </a:solidFill>
              </a:rPr>
              <a:t>в увеличенном размере; обеспечение аудиторий для проведения экзаменов </a:t>
            </a:r>
            <a:r>
              <a:rPr lang="ru-RU" sz="9600" b="1" dirty="0" smtClean="0">
                <a:solidFill>
                  <a:schemeClr val="accent3">
                    <a:lumMod val="75000"/>
                  </a:schemeClr>
                </a:solidFill>
              </a:rPr>
              <a:t>увеличительными устройствами</a:t>
            </a:r>
            <a:r>
              <a:rPr lang="ru-RU" sz="9600" b="1" dirty="0">
                <a:solidFill>
                  <a:schemeClr val="accent3">
                    <a:lumMod val="75000"/>
                  </a:schemeClr>
                </a:solidFill>
              </a:rPr>
              <a:t>; индивидуальное равномерное освещение не менее 300 люкс (для слабовидящих </a:t>
            </a:r>
            <a:r>
              <a:rPr lang="ru-RU" sz="9600" b="1" dirty="0" smtClean="0">
                <a:solidFill>
                  <a:schemeClr val="accent3">
                    <a:lumMod val="75000"/>
                  </a:schemeClr>
                </a:solidFill>
              </a:rPr>
              <a:t>участников ГИА</a:t>
            </a:r>
            <a:r>
              <a:rPr lang="ru-RU" sz="9600" b="1" dirty="0">
                <a:solidFill>
                  <a:schemeClr val="accent3">
                    <a:lumMod val="75000"/>
                  </a:schemeClr>
                </a:solidFill>
              </a:rPr>
              <a:t>);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9600" b="1" dirty="0" smtClean="0">
                <a:solidFill>
                  <a:schemeClr val="accent3">
                    <a:lumMod val="75000"/>
                  </a:schemeClr>
                </a:solidFill>
              </a:rPr>
              <a:t>выполнение </a:t>
            </a:r>
            <a:r>
              <a:rPr lang="ru-RU" sz="9600" b="1" dirty="0">
                <a:solidFill>
                  <a:schemeClr val="accent3">
                    <a:lumMod val="75000"/>
                  </a:schemeClr>
                </a:solidFill>
              </a:rPr>
              <a:t>письменной экзаменационной работы на компьютере (по желанию участника ГИА).</a:t>
            </a:r>
          </a:p>
          <a:p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37657664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42855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Дети-инвалиды, 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лица </a:t>
            </a:r>
            <a:r>
              <a:rPr lang="ru-RU" b="1" dirty="0">
                <a:solidFill>
                  <a:srgbClr val="FF0000"/>
                </a:solidFill>
              </a:rPr>
              <a:t>с ограниченными возможностями здоровья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ОГЭ(9 класс),  ЕГЭ (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11 класс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),  ГВЭ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Возможность сокращения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экзаменов до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2-х: русский язык,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математика (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для участников ГИА-9)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Возможность выбора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формы проведения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ГВЭ: 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   письменно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/ устно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;             сочинение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/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изложение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Создание условий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, учитывающих индивидуальные особенности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21813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3621" y="1253065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Обучающиеся на дому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Обучающиеся в медицинских организациях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</a:rPr>
              <a:t>ОГЭ (9 </a:t>
            </a:r>
            <a:r>
              <a:rPr lang="ru-RU" b="1" dirty="0" smtClean="0">
                <a:solidFill>
                  <a:srgbClr val="002060"/>
                </a:solidFill>
              </a:rPr>
              <a:t>класс)     ЕГЭ </a:t>
            </a:r>
            <a:r>
              <a:rPr lang="ru-RU" b="1" dirty="0">
                <a:solidFill>
                  <a:srgbClr val="002060"/>
                </a:solidFill>
              </a:rPr>
              <a:t>(11 класс)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</a:rPr>
              <a:t>Создание условий</a:t>
            </a:r>
            <a:r>
              <a:rPr lang="ru-RU" sz="2800" b="1" dirty="0" smtClean="0">
                <a:solidFill>
                  <a:srgbClr val="002060"/>
                </a:solidFill>
              </a:rPr>
              <a:t>, учитывающих индивидуальные особенности</a:t>
            </a:r>
          </a:p>
          <a:p>
            <a:pPr marL="0" indent="0" algn="just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! </a:t>
            </a:r>
            <a:r>
              <a:rPr lang="ru-RU" sz="2800" b="1" dirty="0" smtClean="0">
                <a:solidFill>
                  <a:srgbClr val="002060"/>
                </a:solidFill>
              </a:rPr>
              <a:t> Основанием </a:t>
            </a:r>
            <a:r>
              <a:rPr lang="ru-RU" sz="2800" b="1" dirty="0">
                <a:solidFill>
                  <a:srgbClr val="002060"/>
                </a:solidFill>
              </a:rPr>
              <a:t>для организации экзамена на дому, в медицинской организации </a:t>
            </a:r>
            <a:r>
              <a:rPr lang="ru-RU" sz="2800" b="1" dirty="0" smtClean="0">
                <a:solidFill>
                  <a:srgbClr val="002060"/>
                </a:solidFill>
              </a:rPr>
              <a:t>являются заключение </a:t>
            </a:r>
            <a:r>
              <a:rPr lang="ru-RU" sz="2800" b="1" dirty="0">
                <a:solidFill>
                  <a:srgbClr val="002060"/>
                </a:solidFill>
              </a:rPr>
              <a:t>медицинской организации и рекомендации ПМПК</a:t>
            </a:r>
          </a:p>
          <a:p>
            <a:endParaRPr lang="ru-RU" dirty="0"/>
          </a:p>
          <a:p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899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262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692728"/>
            <a:ext cx="9601196" cy="4947614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</a:rPr>
              <a:t>В законе были отражены </a:t>
            </a:r>
            <a:r>
              <a:rPr lang="ru-RU" sz="4400" b="1" i="1" dirty="0">
                <a:solidFill>
                  <a:srgbClr val="FF0000"/>
                </a:solidFill>
              </a:rPr>
              <a:t>3 важные для нас позиции:</a:t>
            </a:r>
            <a:r>
              <a:rPr lang="ru-RU" sz="4400" b="1" dirty="0">
                <a:solidFill>
                  <a:srgbClr val="FF0000"/>
                </a:solidFill>
              </a:rPr>
              <a:t> </a:t>
            </a:r>
          </a:p>
          <a:p>
            <a:pPr lvl="0"/>
            <a:r>
              <a:rPr lang="ru-RU" sz="3600" b="1" i="1" dirty="0">
                <a:solidFill>
                  <a:schemeClr val="accent3">
                    <a:lumMod val="75000"/>
                  </a:schemeClr>
                </a:solidFill>
              </a:rPr>
              <a:t>Каждый ребенок имеет право на получение образования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. </a:t>
            </a:r>
          </a:p>
          <a:p>
            <a:pPr lvl="0"/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Решение ПМПК носит </a:t>
            </a:r>
            <a:r>
              <a:rPr lang="ru-RU" sz="3600" b="1" i="1" dirty="0">
                <a:solidFill>
                  <a:schemeClr val="accent3">
                    <a:lumMod val="75000"/>
                  </a:schemeClr>
                </a:solidFill>
              </a:rPr>
              <a:t>рекомендательный характер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. </a:t>
            </a:r>
          </a:p>
          <a:p>
            <a:pPr lvl="0"/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Возможность детям с ОВЗ </a:t>
            </a:r>
            <a:r>
              <a:rPr lang="ru-RU" sz="3600" b="1" i="1" dirty="0">
                <a:solidFill>
                  <a:schemeClr val="accent3">
                    <a:lumMod val="75000"/>
                  </a:schemeClr>
                </a:solidFill>
              </a:rPr>
              <a:t>обучаться в массовой школе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.</a:t>
            </a:r>
            <a:r>
              <a:rPr lang="ru-RU" sz="3600" b="1" i="1" dirty="0">
                <a:solidFill>
                  <a:schemeClr val="accent3">
                    <a:lumMod val="75000"/>
                  </a:schemeClr>
                </a:solidFill>
              </a:rPr>
              <a:t>  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27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ГИА-9: увеличение продолжительности экзамена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Участники ГИА с </a:t>
            </a:r>
            <a:r>
              <a:rPr lang="ru-RU" sz="3200" b="1" dirty="0">
                <a:solidFill>
                  <a:srgbClr val="FF0000"/>
                </a:solidFill>
              </a:rPr>
              <a:t>ОВЗ </a:t>
            </a:r>
            <a:r>
              <a:rPr lang="ru-RU" sz="3200" b="1" dirty="0" smtClean="0">
                <a:solidFill>
                  <a:srgbClr val="FF0000"/>
                </a:solidFill>
              </a:rPr>
              <a:t>и/или  инвалидностью</a:t>
            </a:r>
            <a:endParaRPr lang="ru-RU" sz="3200" b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Увеличение 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продолжительности итогового 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собеседования 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по русскому 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языку на 30 минут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Увеличение 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продолжительности экзамена 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по учебному 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предмету на 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1,5 часа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62982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ГИА-9: увеличение продолжительности экзамена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Участники ГИА 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обучающиеся </a:t>
            </a:r>
            <a:r>
              <a:rPr lang="ru-RU" sz="3600" b="1" dirty="0" smtClean="0">
                <a:solidFill>
                  <a:srgbClr val="FF0000"/>
                </a:solidFill>
              </a:rPr>
              <a:t>на дому</a:t>
            </a:r>
            <a:r>
              <a:rPr lang="ru-RU" dirty="0" smtClean="0"/>
              <a:t> 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Увеличение продолжительности итогового 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собеседования 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по русскому 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языку на 30 минут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79474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971359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ГИА-11: увеличение продолжительности экзамена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2873"/>
            <a:ext cx="10834255" cy="3893127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5100" b="1" dirty="0" smtClean="0">
                <a:solidFill>
                  <a:srgbClr val="FF0000"/>
                </a:solidFill>
              </a:rPr>
              <a:t> </a:t>
            </a:r>
            <a:r>
              <a:rPr lang="ru-RU" sz="4600" b="1" dirty="0" smtClean="0">
                <a:solidFill>
                  <a:schemeClr val="accent3">
                    <a:lumMod val="75000"/>
                  </a:schemeClr>
                </a:solidFill>
              </a:rPr>
              <a:t>Участники </a:t>
            </a:r>
            <a:r>
              <a:rPr lang="ru-RU" sz="4600" b="1" dirty="0">
                <a:solidFill>
                  <a:schemeClr val="accent3">
                    <a:lumMod val="75000"/>
                  </a:schemeClr>
                </a:solidFill>
              </a:rPr>
              <a:t>ГИА с </a:t>
            </a:r>
            <a:r>
              <a:rPr lang="ru-RU" sz="4600" b="1" dirty="0">
                <a:solidFill>
                  <a:srgbClr val="FF0000"/>
                </a:solidFill>
              </a:rPr>
              <a:t>ОВЗ </a:t>
            </a:r>
            <a:r>
              <a:rPr lang="ru-RU" sz="4600" b="1" dirty="0" smtClean="0">
                <a:solidFill>
                  <a:srgbClr val="FF0000"/>
                </a:solidFill>
              </a:rPr>
              <a:t>и/или инвалидностью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b="1" dirty="0" smtClean="0">
                <a:solidFill>
                  <a:schemeClr val="accent3">
                    <a:lumMod val="75000"/>
                  </a:schemeClr>
                </a:solidFill>
              </a:rPr>
              <a:t>Увеличение продолжительности итогового сочинения (изложения</a:t>
            </a:r>
            <a:r>
              <a:rPr lang="ru-RU" sz="2600" b="1" dirty="0">
                <a:solidFill>
                  <a:schemeClr val="accent3">
                    <a:lumMod val="75000"/>
                  </a:schemeClr>
                </a:solidFill>
              </a:rPr>
              <a:t>) на 1,5 часа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b="1" dirty="0">
                <a:solidFill>
                  <a:schemeClr val="accent3">
                    <a:lumMod val="75000"/>
                  </a:schemeClr>
                </a:solidFill>
              </a:rPr>
              <a:t>Увеличение </a:t>
            </a:r>
            <a:r>
              <a:rPr lang="ru-RU" sz="2600" b="1" dirty="0" smtClean="0">
                <a:solidFill>
                  <a:schemeClr val="accent3">
                    <a:lumMod val="75000"/>
                  </a:schemeClr>
                </a:solidFill>
              </a:rPr>
              <a:t>продолжительности экзамена </a:t>
            </a:r>
            <a:r>
              <a:rPr lang="ru-RU" sz="2600" b="1" dirty="0">
                <a:solidFill>
                  <a:schemeClr val="accent3">
                    <a:lumMod val="75000"/>
                  </a:schemeClr>
                </a:solidFill>
              </a:rPr>
              <a:t>по учебному </a:t>
            </a:r>
            <a:r>
              <a:rPr lang="ru-RU" sz="2600" b="1" dirty="0" smtClean="0">
                <a:solidFill>
                  <a:schemeClr val="accent3">
                    <a:lumMod val="75000"/>
                  </a:schemeClr>
                </a:solidFill>
              </a:rPr>
              <a:t>предмету на </a:t>
            </a:r>
            <a:r>
              <a:rPr lang="ru-RU" sz="2600" b="1" dirty="0">
                <a:solidFill>
                  <a:schemeClr val="accent3">
                    <a:lumMod val="75000"/>
                  </a:schemeClr>
                </a:solidFill>
              </a:rPr>
              <a:t>1,5 часа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b="1" dirty="0">
                <a:solidFill>
                  <a:schemeClr val="accent3">
                    <a:lumMod val="75000"/>
                  </a:schemeClr>
                </a:solidFill>
              </a:rPr>
              <a:t>Увеличение </a:t>
            </a:r>
            <a:r>
              <a:rPr lang="ru-RU" sz="2600" b="1" dirty="0" smtClean="0">
                <a:solidFill>
                  <a:schemeClr val="accent3">
                    <a:lumMod val="75000"/>
                  </a:schemeClr>
                </a:solidFill>
              </a:rPr>
              <a:t>продолжительности ЕГЭ </a:t>
            </a:r>
            <a:r>
              <a:rPr lang="ru-RU" sz="2600" b="1" dirty="0">
                <a:solidFill>
                  <a:schemeClr val="accent3">
                    <a:lumMod val="75000"/>
                  </a:schemeClr>
                </a:solidFill>
              </a:rPr>
              <a:t>по иностранным </a:t>
            </a:r>
            <a:r>
              <a:rPr lang="ru-RU" sz="2600" b="1" dirty="0" smtClean="0">
                <a:solidFill>
                  <a:schemeClr val="accent3">
                    <a:lumMod val="75000"/>
                  </a:schemeClr>
                </a:solidFill>
              </a:rPr>
              <a:t>языкам (раздел </a:t>
            </a:r>
            <a:r>
              <a:rPr lang="ru-RU" sz="2600" b="1" dirty="0">
                <a:solidFill>
                  <a:schemeClr val="accent3">
                    <a:lumMod val="75000"/>
                  </a:schemeClr>
                </a:solidFill>
              </a:rPr>
              <a:t>«Говорение») на 30 мин.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42105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ГИА-11: увеличение продолжительности экзамена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000" b="1" dirty="0">
                <a:solidFill>
                  <a:schemeClr val="accent3">
                    <a:lumMod val="75000"/>
                  </a:schemeClr>
                </a:solidFill>
              </a:rPr>
              <a:t>Участники ГИА </a:t>
            </a: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</a:rPr>
              <a:t>обучающиеся </a:t>
            </a:r>
            <a:r>
              <a:rPr lang="ru-RU" sz="4000" b="1" dirty="0" smtClean="0">
                <a:solidFill>
                  <a:srgbClr val="FF0000"/>
                </a:solidFill>
              </a:rPr>
              <a:t>на дому</a:t>
            </a:r>
          </a:p>
          <a:p>
            <a:pPr marL="0" indent="0" algn="ctr">
              <a:buNone/>
            </a:pPr>
            <a:endParaRPr lang="ru-RU" sz="4000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Увеличение продолжительности итогового сочинения (изложения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) на 1,5 часа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71688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Обязательный перечень документов, представляемых на ТПМПК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(при сдаче ГИА)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53491"/>
            <a:ext cx="10515600" cy="4613564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endParaRPr lang="ru-RU" dirty="0" smtClean="0"/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/>
              <a:t> </a:t>
            </a:r>
            <a:r>
              <a:rPr lang="ru-RU" sz="2800" b="1" i="1" dirty="0">
                <a:solidFill>
                  <a:schemeClr val="accent3">
                    <a:lumMod val="75000"/>
                  </a:schemeClr>
                </a:solidFill>
              </a:rPr>
              <a:t>копия паспорта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родителя (законного представителя) ребенка;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документы, подтверждающие полномочия по представлению интересов ребенка (для законных представителей ребенка);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копия </a:t>
            </a:r>
            <a:r>
              <a:rPr lang="ru-RU" sz="2800" b="1" i="1" dirty="0">
                <a:solidFill>
                  <a:schemeClr val="accent3">
                    <a:lumMod val="75000"/>
                  </a:schemeClr>
                </a:solidFill>
              </a:rPr>
              <a:t>паспорта (при наличии) и свидетельства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о рождении ребенка 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800" b="1" i="1" dirty="0">
                <a:solidFill>
                  <a:schemeClr val="accent3">
                    <a:lumMod val="75000"/>
                  </a:schemeClr>
                </a:solidFill>
              </a:rPr>
              <a:t>справка из образовательной организации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, подтверждающая факт обучения;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800" b="1" i="1" dirty="0">
                <a:solidFill>
                  <a:schemeClr val="accent3">
                    <a:lumMod val="75000"/>
                  </a:schemeClr>
                </a:solidFill>
              </a:rPr>
              <a:t>характеристика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обучающегося, выданная образовательной организацией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;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0163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4864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136073"/>
            <a:ext cx="9601196" cy="4739795"/>
          </a:xfrm>
        </p:spPr>
        <p:txBody>
          <a:bodyPr>
            <a:normAutofit fontScale="92500" lnSpcReduction="10000"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т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</a:rPr>
              <a:t>абель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 успеваемости за текущий учебный год;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b="1" i="1" dirty="0">
                <a:solidFill>
                  <a:schemeClr val="accent3">
                    <a:lumMod val="75000"/>
                  </a:schemeClr>
                </a:solidFill>
              </a:rPr>
              <a:t>заключение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 ПМПК о результатах ранее проведенного обследования;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b="1" i="1" dirty="0">
                <a:solidFill>
                  <a:schemeClr val="accent3">
                    <a:lumMod val="75000"/>
                  </a:schemeClr>
                </a:solidFill>
              </a:rPr>
              <a:t>справка об обучении по АООП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/специальной (коррекционной) программе (для обучающихся с ОВЗ);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b="1" i="1" dirty="0">
                <a:solidFill>
                  <a:schemeClr val="accent3">
                    <a:lumMod val="75000"/>
                  </a:schemeClr>
                </a:solidFill>
              </a:rPr>
              <a:t>копия приказа образовательной организации об организации индивидуального обучения на дому,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 заверенная директором образовательной организации (для обучающихся на дому);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b="1" i="1" dirty="0">
                <a:solidFill>
                  <a:schemeClr val="accent3">
                    <a:lumMod val="75000"/>
                  </a:schemeClr>
                </a:solidFill>
              </a:rPr>
              <a:t>справка, подтверждающая факт установления инвалидности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, выданная ФГУ МСЭ (при наличии);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b="1" i="1" dirty="0">
                <a:solidFill>
                  <a:schemeClr val="accent3">
                    <a:lumMod val="75000"/>
                  </a:schemeClr>
                </a:solidFill>
              </a:rPr>
              <a:t>выписка из истории развития ребенка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 (в соответствии с письмом министерства здравоохранения Ставропольского края от 07.04.2017 г. №01-13/2881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);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9780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06582"/>
            <a:ext cx="10515600" cy="5874327"/>
          </a:xfrm>
        </p:spPr>
        <p:txBody>
          <a:bodyPr>
            <a:noAutofit/>
          </a:bodyPr>
          <a:lstStyle/>
          <a:p>
            <a:pPr algn="just"/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медицинское 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</a:rPr>
              <a:t>заключение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 по основному заболеванию для участников ГИА следующих категорий: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с нарушением слуха – заключение сурдолога с указанием степени снижения слуха, аудиограмма с расшифровкой;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с нарушениями зрения – заключение окулиста с указанием остроты зрения;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с нарушениями опорно-двигательного аппарата – заключение ортопеда или невролога с указанием диагноза и информации о способности самостоятельного передвижения, самообслуживания, письма, об использовании при передвижении коляски, костылей, наличии корсета, ортопедической обуви, о запрете или ограничении пребывания в каком-либо положении и т.п.;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наблюдающимся в психоневрологическом диспансере – заключение психиатра.</a:t>
            </a:r>
          </a:p>
          <a:p>
            <a:endParaRPr lang="ru-RU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786303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Обязательный перечень документов, представляемых на ТПМПК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85999"/>
            <a:ext cx="10515600" cy="417021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паспорт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законного представителя ребенка;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документы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, подтверждающие полномочия по представлению интересов ребенка (для законных представителей ребенка);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копию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паспорта ребенка (при наличии) и 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</a:rPr>
              <a:t>свидетельства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 о рождении ребенка;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заключение 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</a:rPr>
              <a:t>(заключения) ПМПК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 о результатах ранее проведенного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sym typeface="Symbol" panose="05050102010706020507" pitchFamily="18" charset="2"/>
              </a:rPr>
              <a:t>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 обследования ребенка (при наличии);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справку 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</a:rPr>
              <a:t>бюро МСЭ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 (предоставляется на ребенка-инвалида);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подробную 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</a:rPr>
              <a:t>выписку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 из истории развития ребенка с заключениями врачей, наблюдающих ребенка в медицинской организации по месту жительства (регистрации);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27223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295402" y="936413"/>
            <a:ext cx="9601196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295401" y="982133"/>
            <a:ext cx="9601196" cy="48937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заключения врачей, выданные на официальных бланках медицинских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sym typeface="Symbol" panose="05050102010706020507" pitchFamily="18" charset="2"/>
              </a:rPr>
              <a:t>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 организаций: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заключение </a:t>
            </a:r>
            <a:r>
              <a:rPr lang="ru-RU" sz="2000" b="1" i="1" dirty="0">
                <a:solidFill>
                  <a:schemeClr val="accent3">
                    <a:lumMod val="75000"/>
                  </a:schemeClr>
                </a:solidFill>
              </a:rPr>
              <a:t>психиатра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заключение</a:t>
            </a:r>
            <a:r>
              <a:rPr lang="ru-RU" sz="2000" b="1" i="1" dirty="0">
                <a:solidFill>
                  <a:schemeClr val="accent3">
                    <a:lumMod val="75000"/>
                  </a:schemeClr>
                </a:solidFill>
              </a:rPr>
              <a:t> невролога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заключение </a:t>
            </a:r>
            <a:r>
              <a:rPr lang="ru-RU" sz="2000" b="1" i="1" dirty="0">
                <a:solidFill>
                  <a:schemeClr val="accent3">
                    <a:lumMod val="75000"/>
                  </a:schemeClr>
                </a:solidFill>
              </a:rPr>
              <a:t>оториноларинголога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 (лор);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заключение </a:t>
            </a:r>
            <a:r>
              <a:rPr lang="ru-RU" sz="2000" b="1" i="1" dirty="0">
                <a:solidFill>
                  <a:schemeClr val="accent3">
                    <a:lumMod val="75000"/>
                  </a:schemeClr>
                </a:solidFill>
              </a:rPr>
              <a:t>офтальмолога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 с указанием остроты зрения (окулист);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заключение </a:t>
            </a:r>
            <a:r>
              <a:rPr lang="ru-RU" sz="2000" b="1" i="1" dirty="0">
                <a:solidFill>
                  <a:schemeClr val="accent3">
                    <a:lumMod val="75000"/>
                  </a:schemeClr>
                </a:solidFill>
              </a:rPr>
              <a:t>сурдолога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 (представляется только на ребенка с нарушением слуха) с указанием степени снижения слуха, аудиограмма с расшифровкой;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заключение</a:t>
            </a:r>
            <a:r>
              <a:rPr lang="ru-RU" sz="2000" b="1" i="1" dirty="0">
                <a:solidFill>
                  <a:schemeClr val="accent3">
                    <a:lumMod val="75000"/>
                  </a:schemeClr>
                </a:solidFill>
              </a:rPr>
              <a:t> ортопеда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 (представляется только на ребенка с нарушением опорно-двигательного аппарата) с указанием информации о способности самостоятельного передвижения, о необходимости использования технических средств передвижения, о запрете или ограничении пребывания в каком-либо положении </a:t>
            </a:r>
            <a:r>
              <a:rPr lang="ru-RU" sz="2200" b="1" dirty="0">
                <a:solidFill>
                  <a:schemeClr val="accent3">
                    <a:lumMod val="75000"/>
                  </a:schemeClr>
                </a:solidFill>
              </a:rPr>
              <a:t>и т.п.  </a:t>
            </a:r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66533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5833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11382"/>
            <a:ext cx="10515600" cy="529243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b="1" i="1" dirty="0">
                <a:solidFill>
                  <a:schemeClr val="accent3">
                    <a:lumMod val="75000"/>
                  </a:schemeClr>
                </a:solidFill>
              </a:rPr>
              <a:t>направление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 образовательной организации;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коллегиальное 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</a:rPr>
              <a:t>заключение психолого-педагогического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</a:rPr>
              <a:t>консилиума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sym typeface="Symbol" panose="05050102010706020507" pitchFamily="18" charset="2"/>
              </a:rPr>
              <a:t>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 образовательной организации;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характеристику-представление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, выданную образовательной организацией (для обучающихся образовательных организаций);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табель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успеваемости за текущий учебный год (на официальном бланке организации с указанием даты написания, заверенный подписью директора и печатью образовательной организации);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самостоятельные 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</a:rPr>
              <a:t>письменные работы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 по русскому (родному) языку и математике, результаты самостоятельной продуктивной деятельности ребенка. </a:t>
            </a:r>
          </a:p>
          <a:p>
            <a:pPr algn="just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80609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Шаги ОО при зачислении ребенка  с ОВЗ: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285999"/>
            <a:ext cx="9601196" cy="3589869"/>
          </a:xfrm>
        </p:spPr>
        <p:txBody>
          <a:bodyPr>
            <a:noAutofit/>
          </a:bodyPr>
          <a:lstStyle/>
          <a:p>
            <a:pPr lvl="0"/>
            <a:r>
              <a:rPr lang="ru-RU" sz="2800" b="1" i="1" dirty="0">
                <a:solidFill>
                  <a:srgbClr val="002060"/>
                </a:solidFill>
              </a:rPr>
              <a:t>основании личного заявления</a:t>
            </a:r>
            <a:r>
              <a:rPr lang="ru-RU" sz="2800" dirty="0">
                <a:solidFill>
                  <a:srgbClr val="002060"/>
                </a:solidFill>
              </a:rPr>
              <a:t> родителя (законного представителя) ребенка о создании специальных условий обучения и воспитания,</a:t>
            </a:r>
          </a:p>
          <a:p>
            <a:pPr lvl="0"/>
            <a:r>
              <a:rPr lang="ru-RU" sz="2800" b="1" i="1" dirty="0">
                <a:solidFill>
                  <a:srgbClr val="002060"/>
                </a:solidFill>
              </a:rPr>
              <a:t>копии заключения и рекомендаций ПМПК</a:t>
            </a:r>
            <a:r>
              <a:rPr lang="ru-RU" sz="2800" dirty="0">
                <a:solidFill>
                  <a:srgbClr val="002060"/>
                </a:solidFill>
              </a:rPr>
              <a:t>,</a:t>
            </a:r>
          </a:p>
          <a:p>
            <a:pPr lvl="0"/>
            <a:r>
              <a:rPr lang="ru-RU" sz="2800" b="1" i="1" dirty="0">
                <a:solidFill>
                  <a:srgbClr val="002060"/>
                </a:solidFill>
              </a:rPr>
              <a:t>письменное согласие родителя на проведение обследования </a:t>
            </a:r>
            <a:r>
              <a:rPr lang="ru-RU" sz="2800" b="1" i="1" dirty="0" smtClean="0">
                <a:solidFill>
                  <a:srgbClr val="002060"/>
                </a:solidFill>
              </a:rPr>
              <a:t>специалистами </a:t>
            </a:r>
            <a:r>
              <a:rPr lang="ru-RU" sz="2800" b="1" i="1" dirty="0">
                <a:solidFill>
                  <a:srgbClr val="002060"/>
                </a:solidFill>
              </a:rPr>
              <a:t>ППк,</a:t>
            </a:r>
            <a:endParaRPr lang="ru-RU" sz="2800" dirty="0">
              <a:solidFill>
                <a:srgbClr val="002060"/>
              </a:solidFill>
            </a:endParaRPr>
          </a:p>
          <a:p>
            <a:pPr lvl="0"/>
            <a:r>
              <a:rPr lang="ru-RU" sz="2800" b="1" i="1" dirty="0">
                <a:solidFill>
                  <a:srgbClr val="002060"/>
                </a:solidFill>
              </a:rPr>
              <a:t>незамедлительная передача информации об обучающемся с ОВЗ членам </a:t>
            </a:r>
            <a:r>
              <a:rPr lang="ru-RU" sz="2800" b="1" i="1" dirty="0" smtClean="0">
                <a:solidFill>
                  <a:srgbClr val="002060"/>
                </a:solidFill>
              </a:rPr>
              <a:t>ППк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865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Срок проведения повторного обследования на ПМПК: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133600"/>
            <a:ext cx="9601196" cy="3990109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  <a:p>
            <a:pPr lvl="0" algn="just"/>
            <a:r>
              <a:rPr lang="ru-RU" sz="2600" b="1" dirty="0">
                <a:solidFill>
                  <a:schemeClr val="accent3">
                    <a:lumMod val="75000"/>
                  </a:schemeClr>
                </a:solidFill>
              </a:rPr>
              <a:t>при переходе с одного уровня на другой;</a:t>
            </a:r>
          </a:p>
          <a:p>
            <a:pPr lvl="0" algn="just"/>
            <a:r>
              <a:rPr lang="ru-RU" sz="2600" b="1" dirty="0">
                <a:solidFill>
                  <a:schemeClr val="accent3">
                    <a:lumMod val="75000"/>
                  </a:schemeClr>
                </a:solidFill>
              </a:rPr>
              <a:t>уточнение ранее данных рекомендаций при устойчивых трудностях овладения рекомендованным вариантом АООП в течении года;</a:t>
            </a:r>
          </a:p>
          <a:p>
            <a:pPr lvl="0" algn="just"/>
            <a:r>
              <a:rPr lang="ru-RU" sz="2600" b="1" dirty="0" smtClean="0">
                <a:solidFill>
                  <a:schemeClr val="accent3">
                    <a:lumMod val="75000"/>
                  </a:schemeClr>
                </a:solidFill>
              </a:rPr>
              <a:t>изменение </a:t>
            </a:r>
            <a:r>
              <a:rPr lang="ru-RU" sz="2600" b="1" dirty="0">
                <a:solidFill>
                  <a:schemeClr val="accent3">
                    <a:lumMod val="75000"/>
                  </a:schemeClr>
                </a:solidFill>
              </a:rPr>
              <a:t>программы при компенсации речевых нарушений-через год после начала освоения АООП;</a:t>
            </a:r>
          </a:p>
          <a:p>
            <a:pPr lvl="0" algn="just"/>
            <a:r>
              <a:rPr lang="ru-RU" sz="2600" b="1" dirty="0">
                <a:solidFill>
                  <a:schemeClr val="accent3">
                    <a:lumMod val="75000"/>
                  </a:schemeClr>
                </a:solidFill>
              </a:rPr>
              <a:t>изменение программы при устойчивой неуспеваемости по нескольким </a:t>
            </a:r>
            <a:r>
              <a:rPr lang="ru-RU" sz="2600" b="1" dirty="0" smtClean="0">
                <a:solidFill>
                  <a:schemeClr val="accent3">
                    <a:lumMod val="75000"/>
                  </a:schemeClr>
                </a:solidFill>
              </a:rPr>
              <a:t>предметам</a:t>
            </a:r>
            <a:endParaRPr lang="ru-RU" sz="2600" b="1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8599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6779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357745"/>
            <a:ext cx="9601196" cy="451812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4000" b="1" dirty="0">
                <a:solidFill>
                  <a:schemeClr val="accent3">
                    <a:lumMod val="75000"/>
                  </a:schemeClr>
                </a:solidFill>
              </a:rPr>
              <a:t>Распоряжение Министерства просвещения РФ от 9 сентября 2019 г. N Р-93 "Об утверждении примерного Положения о психолого-педагогическом консилиуме образовательной организации"</a:t>
            </a:r>
            <a:endParaRPr lang="ru-RU" sz="4000" dirty="0">
              <a:solidFill>
                <a:schemeClr val="accent3">
                  <a:lumMod val="75000"/>
                </a:schemeClr>
              </a:solidFill>
            </a:endParaRPr>
          </a:p>
          <a:p>
            <a:pPr algn="r"/>
            <a:r>
              <a:rPr lang="ru-RU" sz="4000" dirty="0">
                <a:solidFill>
                  <a:schemeClr val="accent3">
                    <a:lumMod val="75000"/>
                  </a:schemeClr>
                </a:solidFill>
              </a:rPr>
              <a:t>24 октября 2019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34637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3" y="526473"/>
            <a:ext cx="9843652" cy="5735781"/>
          </a:xfrm>
        </p:spPr>
      </p:pic>
    </p:spTree>
    <p:extLst>
      <p:ext uri="{BB962C8B-B14F-4D97-AF65-F5344CB8AC3E}">
        <p14:creationId xmlns:p14="http://schemas.microsoft.com/office/powerpoint/2010/main" val="3208318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В рекомендациях ПМПК </a:t>
            </a:r>
            <a:r>
              <a:rPr lang="ru-RU" b="1" dirty="0" smtClean="0">
                <a:solidFill>
                  <a:srgbClr val="FF0000"/>
                </a:solidFill>
              </a:rPr>
              <a:t>должно </a:t>
            </a:r>
            <a:r>
              <a:rPr lang="ru-RU" b="1" dirty="0">
                <a:solidFill>
                  <a:srgbClr val="FF0000"/>
                </a:solidFill>
              </a:rPr>
              <a:t>быть </a:t>
            </a:r>
            <a:r>
              <a:rPr lang="ru-RU" b="1" dirty="0" smtClean="0">
                <a:solidFill>
                  <a:srgbClr val="FF0000"/>
                </a:solidFill>
              </a:rPr>
              <a:t>определено: 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</a:rPr>
              <a:t>образовательная </a:t>
            </a:r>
            <a:r>
              <a:rPr lang="ru-RU" sz="3200" b="1" i="1" dirty="0">
                <a:solidFill>
                  <a:schemeClr val="accent3">
                    <a:lumMod val="75000"/>
                  </a:schemeClr>
                </a:solidFill>
              </a:rPr>
              <a:t>программа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ru-RU" sz="32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</a:rPr>
              <a:t>вариант </a:t>
            </a:r>
            <a:r>
              <a:rPr lang="ru-RU" sz="3200" b="1" i="1" dirty="0">
                <a:solidFill>
                  <a:schemeClr val="accent3">
                    <a:lumMod val="75000"/>
                  </a:schemeClr>
                </a:solidFill>
              </a:rPr>
              <a:t>адаптированной основной общеобразовательной программы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</a:rPr>
              <a:t>форма </a:t>
            </a:r>
            <a:r>
              <a:rPr lang="ru-RU" sz="3200" b="1" i="1" dirty="0">
                <a:solidFill>
                  <a:schemeClr val="accent3">
                    <a:lumMod val="75000"/>
                  </a:schemeClr>
                </a:solidFill>
              </a:rPr>
              <a:t>обучения;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r>
              <a:rPr lang="ru-RU" sz="3200" b="1" i="1" dirty="0">
                <a:solidFill>
                  <a:schemeClr val="accent3">
                    <a:lumMod val="75000"/>
                  </a:schemeClr>
                </a:solidFill>
              </a:rPr>
              <a:t>форма получения образования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; </a:t>
            </a:r>
            <a:endParaRPr lang="ru-RU" sz="32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</a:rPr>
              <a:t>направления </a:t>
            </a:r>
            <a:r>
              <a:rPr lang="ru-RU" sz="3200" b="1" i="1" dirty="0">
                <a:solidFill>
                  <a:schemeClr val="accent3">
                    <a:lumMod val="75000"/>
                  </a:schemeClr>
                </a:solidFill>
              </a:rPr>
              <a:t>работы специалистов </a:t>
            </a: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</a:rPr>
              <a:t>сопровождения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</a:rPr>
              <a:t>условия </a:t>
            </a:r>
            <a:r>
              <a:rPr lang="ru-RU" sz="3200" b="1" i="1" dirty="0">
                <a:solidFill>
                  <a:schemeClr val="accent3">
                    <a:lumMod val="75000"/>
                  </a:schemeClr>
                </a:solidFill>
              </a:rPr>
              <a:t>прохождения государственной итоговой аттестации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 и др. 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45160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926714"/>
            <a:ext cx="9601196" cy="1303867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Д</a:t>
            </a:r>
            <a:r>
              <a:rPr lang="ru-RU" sz="4800" b="1" dirty="0" smtClean="0">
                <a:solidFill>
                  <a:srgbClr val="FF0000"/>
                </a:solidFill>
              </a:rPr>
              <a:t>ети-инвалиды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к 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категории </a:t>
            </a:r>
            <a:r>
              <a:rPr lang="ru-RU" sz="3200" b="1" i="1" dirty="0">
                <a:solidFill>
                  <a:schemeClr val="accent3">
                    <a:lumMod val="75000"/>
                  </a:schemeClr>
                </a:solidFill>
              </a:rPr>
              <a:t>детей-инвалидов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 относятся дети до 18 лет, имеющие значительные ограничения жизнедеятельности, приводящие к социальной дезадаптации вследствие нарушений развития и роста ребенка, способностей к самообслуживанию, передвижению, ориентации, контроля за своим поведением, обучения, общения, трудовой деятельности в будущем, статус которых установлен учреждениями медико-социальной 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экспертизы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682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1237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427018"/>
            <a:ext cx="9601196" cy="444885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3200" b="1" i="1" dirty="0">
                <a:solidFill>
                  <a:schemeClr val="accent3">
                    <a:lumMod val="75000"/>
                  </a:schemeClr>
                </a:solidFill>
              </a:rPr>
              <a:t>Заключение ПМПК ребенка с ОВЗ, как и индивидуальная программа реабилитации или </a:t>
            </a:r>
            <a:r>
              <a:rPr lang="ru-RU" sz="3200" b="1" i="1" dirty="0" err="1">
                <a:solidFill>
                  <a:schemeClr val="accent3">
                    <a:lumMod val="75000"/>
                  </a:schemeClr>
                </a:solidFill>
              </a:rPr>
              <a:t>абилитации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 ребенка с инвалидностью, для родителей (законных представителей) носит </a:t>
            </a:r>
            <a:r>
              <a:rPr lang="ru-RU" sz="3200" b="1" i="1" dirty="0">
                <a:solidFill>
                  <a:schemeClr val="accent3">
                    <a:lumMod val="75000"/>
                  </a:schemeClr>
                </a:solidFill>
              </a:rPr>
              <a:t>заявительный </a:t>
            </a: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</a:rPr>
              <a:t>характер.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just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Представленное 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в образовательную организацию заключение ПМПК и/или ИПРА </a:t>
            </a:r>
            <a:r>
              <a:rPr lang="ru-RU" sz="3200" b="1" i="1" dirty="0">
                <a:solidFill>
                  <a:schemeClr val="accent3">
                    <a:lumMod val="75000"/>
                  </a:schemeClr>
                </a:solidFill>
              </a:rPr>
              <a:t>является основанием для создания </a:t>
            </a: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</a:rPr>
              <a:t>условий </a:t>
            </a:r>
            <a:r>
              <a:rPr lang="ru-RU" sz="3200" b="1" i="1" dirty="0">
                <a:solidFill>
                  <a:schemeClr val="accent3">
                    <a:lumMod val="75000"/>
                  </a:schemeClr>
                </a:solidFill>
              </a:rPr>
              <a:t>для обучения и воспитания детей. 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4739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3600" b="1" dirty="0">
                <a:solidFill>
                  <a:srgbClr val="FF0000"/>
                </a:solidFill>
              </a:rPr>
              <a:t>В соответствии с частью 6 статьи 11 Закона </a:t>
            </a:r>
            <a:r>
              <a:rPr lang="ru-RU" sz="3600" b="1" dirty="0" smtClean="0">
                <a:solidFill>
                  <a:srgbClr val="FF0000"/>
                </a:solidFill>
              </a:rPr>
              <a:t>устанавливаются </a:t>
            </a:r>
            <a:r>
              <a:rPr lang="ru-RU" sz="3600" b="1" dirty="0">
                <a:solidFill>
                  <a:srgbClr val="FF0000"/>
                </a:solidFill>
              </a:rPr>
              <a:t>федеральные государственные образовательные стандарты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49236"/>
            <a:ext cx="10515600" cy="3906981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3200" dirty="0">
                <a:solidFill>
                  <a:schemeClr val="accent3">
                    <a:lumMod val="75000"/>
                  </a:schemeClr>
                </a:solidFill>
              </a:rPr>
              <a:t>Приказом Минобрнауки РФ от «19» декабря 2014 г. № 1598</a:t>
            </a:r>
            <a:r>
              <a:rPr lang="ru-RU" sz="3200" b="1" i="1" dirty="0">
                <a:solidFill>
                  <a:schemeClr val="accent3">
                    <a:lumMod val="75000"/>
                  </a:schemeClr>
                </a:solidFill>
              </a:rPr>
              <a:t> «Об утверждении федерального государственного образовательного стандарта начального общего образования обучающихся с ограниченными возможностями здоровья»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</a:rPr>
              <a:t> и приказом Минобрнауки РФ от «19» декабря 2014 г. № 1599 </a:t>
            </a:r>
            <a:r>
              <a:rPr lang="ru-RU" sz="3200" b="1" i="1" dirty="0">
                <a:solidFill>
                  <a:schemeClr val="accent3">
                    <a:lumMod val="75000"/>
                  </a:schemeClr>
                </a:solidFill>
              </a:rPr>
              <a:t>«Об утверждении федерального государственного образовательного стандарта образования обучающихся с умственной отсталостью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76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613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8587308"/>
              </p:ext>
            </p:extLst>
          </p:nvPr>
        </p:nvGraphicFramePr>
        <p:xfrm>
          <a:off x="928255" y="845130"/>
          <a:ext cx="10425544" cy="51820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24970">
                  <a:extLst>
                    <a:ext uri="{9D8B030D-6E8A-4147-A177-3AD203B41FA5}">
                      <a16:colId xmlns:a16="http://schemas.microsoft.com/office/drawing/2014/main" val="374166898"/>
                    </a:ext>
                  </a:extLst>
                </a:gridCol>
                <a:gridCol w="1278423">
                  <a:extLst>
                    <a:ext uri="{9D8B030D-6E8A-4147-A177-3AD203B41FA5}">
                      <a16:colId xmlns:a16="http://schemas.microsoft.com/office/drawing/2014/main" val="4002622788"/>
                    </a:ext>
                  </a:extLst>
                </a:gridCol>
                <a:gridCol w="1278423">
                  <a:extLst>
                    <a:ext uri="{9D8B030D-6E8A-4147-A177-3AD203B41FA5}">
                      <a16:colId xmlns:a16="http://schemas.microsoft.com/office/drawing/2014/main" val="2851846150"/>
                    </a:ext>
                  </a:extLst>
                </a:gridCol>
                <a:gridCol w="1278423">
                  <a:extLst>
                    <a:ext uri="{9D8B030D-6E8A-4147-A177-3AD203B41FA5}">
                      <a16:colId xmlns:a16="http://schemas.microsoft.com/office/drawing/2014/main" val="1837265781"/>
                    </a:ext>
                  </a:extLst>
                </a:gridCol>
                <a:gridCol w="1365305">
                  <a:extLst>
                    <a:ext uri="{9D8B030D-6E8A-4147-A177-3AD203B41FA5}">
                      <a16:colId xmlns:a16="http://schemas.microsoft.com/office/drawing/2014/main" val="3170093731"/>
                    </a:ext>
                  </a:extLst>
                </a:gridCol>
              </a:tblGrid>
              <a:tr h="6114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Категория детей с ОВЗ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Варианты программ ФГОС НОО ОВЗ и ФГОС О УО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723839"/>
                  </a:ext>
                </a:extLst>
              </a:tr>
              <a:tr h="4620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Вариант 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Вариант 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Вариант 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Вариант 4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60777936"/>
                  </a:ext>
                </a:extLst>
              </a:tr>
              <a:tr h="3125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Глухие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1.1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1.2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1.3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1.4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22398579"/>
                  </a:ext>
                </a:extLst>
              </a:tr>
              <a:tr h="2752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Слабослышащие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2.1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2.2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2.3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07155958"/>
                  </a:ext>
                </a:extLst>
              </a:tr>
              <a:tr h="2752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Слепые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3.1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3.2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3.3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3.4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49900679"/>
                  </a:ext>
                </a:extLst>
              </a:tr>
              <a:tr h="2752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Слабовидящие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4.1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4.2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4.3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53788519"/>
                  </a:ext>
                </a:extLst>
              </a:tr>
              <a:tr h="5504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Тяжелые нарушения речи (ТНР)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5.1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5.2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5995007"/>
                  </a:ext>
                </a:extLst>
              </a:tr>
              <a:tr h="6183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Нарушения опорно-двигательного аппарата (НОДА)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6.1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6.2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6.3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6.4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1168262"/>
                  </a:ext>
                </a:extLst>
              </a:tr>
              <a:tr h="5504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Задержка психического развития (ЗПР)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7.1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7.2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25372177"/>
                  </a:ext>
                </a:extLst>
              </a:tr>
              <a:tr h="6977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Расстройства аутистического спектра (РАС)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8.1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8.2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8.3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8.4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30084422"/>
                  </a:ext>
                </a:extLst>
              </a:tr>
              <a:tr h="553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Умственная отсталость (интеллектуальные нарушения) УО (ИН)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Пр. №1599, вар.1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Пр. №1599, вар.2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77511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149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885</TotalTime>
  <Words>1913</Words>
  <Application>Microsoft Office PowerPoint</Application>
  <PresentationFormat>Широкоэкранный</PresentationFormat>
  <Paragraphs>223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50" baseType="lpstr">
      <vt:lpstr>Arial</vt:lpstr>
      <vt:lpstr>Calibri</vt:lpstr>
      <vt:lpstr>Comic Sans MS</vt:lpstr>
      <vt:lpstr>Garamond</vt:lpstr>
      <vt:lpstr>Symbol</vt:lpstr>
      <vt:lpstr>Times New Roman</vt:lpstr>
      <vt:lpstr>Wingdings</vt:lpstr>
      <vt:lpstr>Натуральные материалы</vt:lpstr>
      <vt:lpstr>          Актуальные вопросы  взаимодействия  ТПМПК с образовательными организациями ШМР </vt:lpstr>
      <vt:lpstr>Федеральный Закон «Об образовании в Российской Федерации» № 273-ФЗ Статья 2 </vt:lpstr>
      <vt:lpstr>Презентация PowerPoint</vt:lpstr>
      <vt:lpstr>Шаги ОО при зачислении ребенка  с ОВЗ:</vt:lpstr>
      <vt:lpstr>В рекомендациях ПМПК должно быть определено:  </vt:lpstr>
      <vt:lpstr>Дети-инвалиды</vt:lpstr>
      <vt:lpstr>Презентация PowerPoint</vt:lpstr>
      <vt:lpstr>В соответствии с частью 6 статьи 11 Закона устанавливаются федеральные государственные образовательные стандарты</vt:lpstr>
      <vt:lpstr>Презентация PowerPoint</vt:lpstr>
      <vt:lpstr>1-й вариант </vt:lpstr>
      <vt:lpstr>2-й вариант</vt:lpstr>
      <vt:lpstr>3-й вариант </vt:lpstr>
      <vt:lpstr>4-й вариант</vt:lpstr>
      <vt:lpstr>Презентация PowerPoint</vt:lpstr>
      <vt:lpstr>Презентация PowerPoint</vt:lpstr>
      <vt:lpstr>Презентация PowerPoint</vt:lpstr>
      <vt:lpstr>ПрАООП дошкольного образования </vt:lpstr>
      <vt:lpstr>В разработке находятся проекты еще четырех ПрАООП: </vt:lpstr>
      <vt:lpstr>Кто разрабатывает адаптированную основную образовательную  программу?  </vt:lpstr>
      <vt:lpstr>  Кто утверждает АООП и на какой  срок?  </vt:lpstr>
      <vt:lpstr>Какие документы должны быть в  организации  для разработки АООП?  </vt:lpstr>
      <vt:lpstr>Презентация PowerPoint</vt:lpstr>
      <vt:lpstr>При определения специальных условий проведения ГИА ПМПК руководствуется следующими документами: </vt:lpstr>
      <vt:lpstr>Пункт 44 Порядка ГИА-9, пункт 53 Порядка ГИА-11 </vt:lpstr>
      <vt:lpstr>Условия проведения ГИА  для участников ГИА с ОВЗ (рекомендации ПМПК), детей-инвалидов (справка МСЭ) </vt:lpstr>
      <vt:lpstr>Условия проведения ГИА для участников ГИА с ОВЗ (рекомендации ПМПК), для обучающихся на дому (рекомендации ПМПК), детей-инвалидов и инвалидов (справка МСЭ + рекомендации ПМПК):</vt:lpstr>
      <vt:lpstr>Презентация PowerPoint</vt:lpstr>
      <vt:lpstr>Дети-инвалиды,  лица с ограниченными возможностями здоровья </vt:lpstr>
      <vt:lpstr>Обучающиеся на дому Обучающиеся в медицинских организациях </vt:lpstr>
      <vt:lpstr>ГИА-9: увеличение продолжительности экзамена</vt:lpstr>
      <vt:lpstr>ГИА-9: увеличение продолжительности экзамена</vt:lpstr>
      <vt:lpstr>ГИА-11: увеличение продолжительности экзамена</vt:lpstr>
      <vt:lpstr>ГИА-11: увеличение продолжительности экзамена</vt:lpstr>
      <vt:lpstr>Обязательный перечень документов, представляемых на ТПМПК (при сдаче ГИА) </vt:lpstr>
      <vt:lpstr>Презентация PowerPoint</vt:lpstr>
      <vt:lpstr>Презентация PowerPoint</vt:lpstr>
      <vt:lpstr>Обязательный перечень документов, представляемых на ТПМПК </vt:lpstr>
      <vt:lpstr>Презентация PowerPoint</vt:lpstr>
      <vt:lpstr>Презентация PowerPoint</vt:lpstr>
      <vt:lpstr>Срок проведения повторного обследования на ПМПК: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Мониторинг исполнения АООП, рекомендованных ПМПК. Взаимодействие ПМПК и ОО. </dc:title>
  <dc:creator>Пользователь Windows</dc:creator>
  <cp:lastModifiedBy>Пользователь Windows</cp:lastModifiedBy>
  <cp:revision>48</cp:revision>
  <dcterms:created xsi:type="dcterms:W3CDTF">2020-02-10T09:10:32Z</dcterms:created>
  <dcterms:modified xsi:type="dcterms:W3CDTF">2020-11-05T16:38:42Z</dcterms:modified>
</cp:coreProperties>
</file>