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74" r:id="rId9"/>
    <p:sldId id="266" r:id="rId10"/>
    <p:sldId id="265" r:id="rId11"/>
    <p:sldId id="267" r:id="rId12"/>
    <p:sldId id="275" r:id="rId13"/>
    <p:sldId id="276" r:id="rId14"/>
    <p:sldId id="269" r:id="rId15"/>
    <p:sldId id="277" r:id="rId16"/>
    <p:sldId id="278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EFC77-A8B0-4C3D-BB49-ABB2DD4E17A5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17C8B-3973-408C-ACBC-565AE58EBE71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EFC77-A8B0-4C3D-BB49-ABB2DD4E17A5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17C8B-3973-408C-ACBC-565AE58EBE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EFC77-A8B0-4C3D-BB49-ABB2DD4E17A5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17C8B-3973-408C-ACBC-565AE58EBE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EFC77-A8B0-4C3D-BB49-ABB2DD4E17A5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17C8B-3973-408C-ACBC-565AE58EBE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EFC77-A8B0-4C3D-BB49-ABB2DD4E17A5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17C8B-3973-408C-ACBC-565AE58EBE71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EFC77-A8B0-4C3D-BB49-ABB2DD4E17A5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17C8B-3973-408C-ACBC-565AE58EBE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EFC77-A8B0-4C3D-BB49-ABB2DD4E17A5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17C8B-3973-408C-ACBC-565AE58EBE71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EFC77-A8B0-4C3D-BB49-ABB2DD4E17A5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17C8B-3973-408C-ACBC-565AE58EBE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EFC77-A8B0-4C3D-BB49-ABB2DD4E17A5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17C8B-3973-408C-ACBC-565AE58EBE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EFC77-A8B0-4C3D-BB49-ABB2DD4E17A5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17C8B-3973-408C-ACBC-565AE58EBE71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EFC77-A8B0-4C3D-BB49-ABB2DD4E17A5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17C8B-3973-408C-ACBC-565AE58EBE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17EFC77-A8B0-4C3D-BB49-ABB2DD4E17A5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4B17C8B-3973-408C-ACBC-565AE58EBE7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772816"/>
            <a:ext cx="7406640" cy="1472184"/>
          </a:xfrm>
        </p:spPr>
        <p:txBody>
          <a:bodyPr>
            <a:noAutofit/>
          </a:bodyPr>
          <a:lstStyle/>
          <a:p>
            <a:r>
              <a:rPr lang="ru-RU" sz="2800" dirty="0" smtClean="0"/>
              <a:t>Методологические проблемы формулирования логопедических заключений у детей с ОВЗ 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365104"/>
            <a:ext cx="7406640" cy="17526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Учитель-логопед </a:t>
            </a:r>
            <a:r>
              <a:rPr lang="ru-RU" sz="2000" dirty="0" smtClean="0"/>
              <a:t>территориальной психолого-медико-педагогической </a:t>
            </a:r>
            <a:r>
              <a:rPr lang="ru-RU" sz="2000" smtClean="0"/>
              <a:t>комиссии Шпаковского района</a:t>
            </a:r>
            <a:endParaRPr lang="ru-RU" sz="2000" dirty="0" smtClean="0"/>
          </a:p>
          <a:p>
            <a:r>
              <a:rPr lang="ru-RU" sz="2000" dirty="0" smtClean="0"/>
              <a:t>ГБОУ «Психологический центр» г. Михайловска </a:t>
            </a:r>
          </a:p>
          <a:p>
            <a:r>
              <a:rPr lang="ru-RU" sz="2000" dirty="0" smtClean="0"/>
              <a:t>Аверина Елена Петровна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1481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288032"/>
          </a:xfrm>
        </p:spPr>
        <p:txBody>
          <a:bodyPr>
            <a:normAutofit fontScale="90000"/>
          </a:bodyPr>
          <a:lstStyle/>
          <a:p>
            <a:r>
              <a:rPr lang="ru-RU" sz="3100" dirty="0"/>
              <a:t>Примерные формулировки логопедического </a:t>
            </a:r>
            <a:r>
              <a:rPr lang="ru-RU" sz="3100" dirty="0" smtClean="0"/>
              <a:t>заключения (4-7 лет)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2776"/>
            <a:ext cx="8712968" cy="5184576"/>
          </a:xfrm>
        </p:spPr>
        <p:txBody>
          <a:bodyPr>
            <a:noAutofit/>
          </a:bodyPr>
          <a:lstStyle/>
          <a:p>
            <a:r>
              <a:rPr lang="ru-RU" sz="2000" dirty="0"/>
              <a:t>Общее недоразвитие речи (I уровень). Моторная алалия.</a:t>
            </a:r>
          </a:p>
          <a:p>
            <a:r>
              <a:rPr lang="ru-RU" sz="2000" dirty="0" smtClean="0"/>
              <a:t>Общее </a:t>
            </a:r>
            <a:r>
              <a:rPr lang="ru-RU" sz="2000" dirty="0"/>
              <a:t>недоразвитие речи (I уровень). Стертая псевдобульбарная дизартрия.</a:t>
            </a:r>
          </a:p>
          <a:p>
            <a:r>
              <a:rPr lang="ru-RU" sz="2000" dirty="0" smtClean="0"/>
              <a:t>Общее </a:t>
            </a:r>
            <a:r>
              <a:rPr lang="ru-RU" sz="2000" dirty="0"/>
              <a:t>недоразвитие речи (I уровень). Моторная алалия, заикание.</a:t>
            </a:r>
          </a:p>
          <a:p>
            <a:r>
              <a:rPr lang="ru-RU" sz="2000" dirty="0" smtClean="0"/>
              <a:t>Общее </a:t>
            </a:r>
            <a:r>
              <a:rPr lang="ru-RU" sz="2000" dirty="0"/>
              <a:t>недоразвитие речи (II уровень). Стертая псевдобульбарная дизартрия.</a:t>
            </a:r>
          </a:p>
          <a:p>
            <a:r>
              <a:rPr lang="ru-RU" sz="2000" dirty="0" smtClean="0"/>
              <a:t>Общее </a:t>
            </a:r>
            <a:r>
              <a:rPr lang="ru-RU" sz="2000" dirty="0"/>
              <a:t>недоразвитие речи (II уровень). Моторная алалия, заикание.</a:t>
            </a:r>
          </a:p>
          <a:p>
            <a:r>
              <a:rPr lang="ru-RU" sz="2000" dirty="0" smtClean="0"/>
              <a:t>Лексико-грамматическое </a:t>
            </a:r>
            <a:r>
              <a:rPr lang="ru-RU" sz="2000" dirty="0"/>
              <a:t>недоразвитие речи. Выход из моторной алалии.</a:t>
            </a:r>
          </a:p>
          <a:p>
            <a:r>
              <a:rPr lang="ru-RU" sz="2000" dirty="0" smtClean="0"/>
              <a:t>Фонетико-фонематическое недоразвитие </a:t>
            </a:r>
            <a:r>
              <a:rPr lang="ru-RU" sz="2000" dirty="0"/>
              <a:t>речи. Стертая псевдобульбарная дизартрия.</a:t>
            </a:r>
          </a:p>
          <a:p>
            <a:r>
              <a:rPr lang="ru-RU" sz="2000" dirty="0" smtClean="0"/>
              <a:t>Фонетико-фонематическое недоразвитие </a:t>
            </a:r>
            <a:r>
              <a:rPr lang="ru-RU" sz="2000" dirty="0"/>
              <a:t>речи. Открытая органическая </a:t>
            </a:r>
            <a:r>
              <a:rPr lang="ru-RU" sz="2000" dirty="0" err="1"/>
              <a:t>ринолалия</a:t>
            </a:r>
            <a:r>
              <a:rPr lang="ru-RU" sz="2000" dirty="0"/>
              <a:t>.</a:t>
            </a:r>
          </a:p>
          <a:p>
            <a:r>
              <a:rPr lang="ru-RU" sz="2000" dirty="0" smtClean="0"/>
              <a:t>Фонетическое недоразвитие </a:t>
            </a:r>
            <a:r>
              <a:rPr lang="ru-RU" sz="2000" dirty="0"/>
              <a:t>речи. Открытая органическая </a:t>
            </a:r>
            <a:r>
              <a:rPr lang="ru-RU" sz="2000" dirty="0" err="1"/>
              <a:t>ринолалия</a:t>
            </a:r>
            <a:r>
              <a:rPr lang="ru-RU" sz="2000" dirty="0"/>
              <a:t>.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77053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>
            <a:noAutofit/>
          </a:bodyPr>
          <a:lstStyle/>
          <a:p>
            <a:r>
              <a:rPr lang="ru-RU" sz="2800" dirty="0" smtClean="0"/>
              <a:t>Системное недоразвитие речи лёгкой \ средней \ тяжёлой степени (5-7 лет)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12776"/>
            <a:ext cx="9036496" cy="544522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4500" b="1" i="1" dirty="0" smtClean="0"/>
              <a:t>1. Системное </a:t>
            </a:r>
            <a:r>
              <a:rPr lang="ru-RU" sz="4500" b="1" i="1" dirty="0"/>
              <a:t>недоразвитие речи тяжелой степени </a:t>
            </a:r>
            <a:endParaRPr lang="ru-RU" sz="4500" b="1" i="1" dirty="0" smtClean="0"/>
          </a:p>
          <a:p>
            <a:pPr marL="0" indent="0">
              <a:buNone/>
            </a:pPr>
            <a:r>
              <a:rPr lang="ru-RU" sz="4500" i="1" dirty="0" smtClean="0"/>
              <a:t>Логопедическая </a:t>
            </a:r>
            <a:r>
              <a:rPr lang="ru-RU" sz="4500" i="1" dirty="0"/>
              <a:t>характеристика: </a:t>
            </a:r>
            <a:r>
              <a:rPr lang="ru-RU" sz="4500" dirty="0"/>
              <a:t>полиморфное нарушение звукопроизношения, отсутствие как сложных, так и простых форм фонематического анализа, ограниченный словарный запас (до 10— 15 слов). Фразовая речь представлена однословными и </a:t>
            </a:r>
            <a:r>
              <a:rPr lang="ru-RU" sz="4500" dirty="0" err="1"/>
              <a:t>двусловными</a:t>
            </a:r>
            <a:r>
              <a:rPr lang="ru-RU" sz="4500" dirty="0"/>
              <a:t> предложениями, состоящими из аморфных слов-корней. Формы словоизменения и словообразования отсутствуют. Связная речь не сформирована. Грубое нарушение понимания речи. </a:t>
            </a:r>
            <a:r>
              <a:rPr lang="ru-RU" sz="4500" i="1" dirty="0" smtClean="0"/>
              <a:t>(Основы </a:t>
            </a:r>
            <a:r>
              <a:rPr lang="ru-RU" sz="4500" i="1" dirty="0"/>
              <a:t>теории и практики логопедии / Под ред. </a:t>
            </a:r>
            <a:r>
              <a:rPr lang="ru-RU" sz="4500" i="1" dirty="0" err="1"/>
              <a:t>Р.Е.Левиной</a:t>
            </a:r>
            <a:r>
              <a:rPr lang="ru-RU" sz="4500" i="1" dirty="0"/>
              <a:t>. — М., 1968</a:t>
            </a:r>
            <a:r>
              <a:rPr lang="ru-RU" sz="4500" i="1" dirty="0" smtClean="0"/>
              <a:t>.)</a:t>
            </a:r>
            <a:endParaRPr lang="ru-RU" sz="4500" dirty="0"/>
          </a:p>
          <a:p>
            <a:pPr marL="0" indent="0">
              <a:buNone/>
            </a:pPr>
            <a:r>
              <a:rPr lang="ru-RU" sz="4500" b="1" i="1" dirty="0"/>
              <a:t>2. Системное недоразвитие речи средней степени </a:t>
            </a:r>
            <a:endParaRPr lang="ru-RU" sz="4500" b="1" i="1" dirty="0" smtClean="0"/>
          </a:p>
          <a:p>
            <a:pPr marL="0" indent="0">
              <a:buNone/>
            </a:pPr>
            <a:r>
              <a:rPr lang="ru-RU" sz="4500" i="1" dirty="0" smtClean="0"/>
              <a:t>Логопедическая </a:t>
            </a:r>
            <a:r>
              <a:rPr lang="ru-RU" sz="4500" i="1" dirty="0"/>
              <a:t>характеристика: </a:t>
            </a:r>
            <a:r>
              <a:rPr lang="ru-RU" sz="4500" dirty="0"/>
              <a:t>полиморфное нарушение звукопроизношения, грубое недоразвитие фонематического восприятия и фонематического анализа и синтеза </a:t>
            </a:r>
            <a:r>
              <a:rPr lang="ru-RU" sz="4500" dirty="0" smtClean="0"/>
              <a:t>ограниченный </a:t>
            </a:r>
            <a:r>
              <a:rPr lang="ru-RU" sz="4500" dirty="0"/>
              <a:t>словарный запас; выраженные </a:t>
            </a:r>
            <a:r>
              <a:rPr lang="ru-RU" sz="4500" dirty="0" smtClean="0"/>
              <a:t>аграмматизмы; </a:t>
            </a:r>
            <a:r>
              <a:rPr lang="ru-RU" sz="4500" dirty="0" err="1"/>
              <a:t>несформированность</a:t>
            </a:r>
            <a:r>
              <a:rPr lang="ru-RU" sz="4500" dirty="0"/>
              <a:t> словообразовательных </a:t>
            </a:r>
            <a:r>
              <a:rPr lang="ru-RU" sz="4500" dirty="0" err="1" smtClean="0"/>
              <a:t>процессов;отсутствие</a:t>
            </a:r>
            <a:r>
              <a:rPr lang="ru-RU" sz="4500" dirty="0" smtClean="0"/>
              <a:t> </a:t>
            </a:r>
            <a:r>
              <a:rPr lang="ru-RU" sz="4500" dirty="0"/>
              <a:t>или грубое недоразвитие связной речи (1—2 предложения вместо пересказа</a:t>
            </a:r>
            <a:r>
              <a:rPr lang="ru-RU" sz="4500" dirty="0" smtClean="0"/>
              <a:t>).</a:t>
            </a:r>
            <a:endParaRPr lang="ru-RU" sz="4500" dirty="0"/>
          </a:p>
          <a:p>
            <a:pPr marL="0" indent="0">
              <a:buNone/>
            </a:pPr>
            <a:r>
              <a:rPr lang="ru-RU" sz="4500" b="1" i="1" dirty="0"/>
              <a:t>3. Системное недоразвитие речи легкой </a:t>
            </a:r>
            <a:r>
              <a:rPr lang="ru-RU" sz="4500" b="1" i="1" dirty="0" smtClean="0"/>
              <a:t>степени</a:t>
            </a:r>
          </a:p>
          <a:p>
            <a:pPr marL="0" indent="0">
              <a:buNone/>
            </a:pPr>
            <a:r>
              <a:rPr lang="ru-RU" sz="4500" b="1" i="1" dirty="0" smtClean="0"/>
              <a:t> </a:t>
            </a:r>
            <a:r>
              <a:rPr lang="ru-RU" sz="4500" i="1" dirty="0" smtClean="0"/>
              <a:t>Логопедическая </a:t>
            </a:r>
            <a:r>
              <a:rPr lang="ru-RU" sz="4500" i="1" dirty="0"/>
              <a:t>характеристика: </a:t>
            </a:r>
            <a:r>
              <a:rPr lang="ru-RU" sz="4500" dirty="0"/>
              <a:t>полиморфное нарушение звукопроизношения, недоразвитие фонематического восприятия и фонематического анализа и синтеза; аграмматизмы, проявляющиеся в сложных формах </a:t>
            </a:r>
            <a:r>
              <a:rPr lang="ru-RU" sz="4500" dirty="0" smtClean="0"/>
              <a:t>словоизменения; нарушение </a:t>
            </a:r>
            <a:r>
              <a:rPr lang="ru-RU" sz="4500" dirty="0"/>
              <a:t>словообразования, недостаточная </a:t>
            </a:r>
            <a:r>
              <a:rPr lang="ru-RU" sz="4500" dirty="0" err="1"/>
              <a:t>сформированность</a:t>
            </a:r>
            <a:r>
              <a:rPr lang="ru-RU" sz="4500" dirty="0"/>
              <a:t> связной речи, в пересказах наблюдаются пропуски и искажения смысловых звеньев, нарушение передачи последовательности событий.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397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08112"/>
          </a:xfrm>
        </p:spPr>
        <p:txBody>
          <a:bodyPr>
            <a:normAutofit/>
          </a:bodyPr>
          <a:lstStyle/>
          <a:p>
            <a:r>
              <a:rPr lang="ru-RU" sz="2800" dirty="0"/>
              <a:t>Примерные формулировки логопедического </a:t>
            </a:r>
            <a:r>
              <a:rPr lang="ru-RU" sz="2800" dirty="0" smtClean="0"/>
              <a:t>заключения (5-7 лет)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488160"/>
          </a:xfrm>
        </p:spPr>
        <p:txBody>
          <a:bodyPr>
            <a:normAutofit/>
          </a:bodyPr>
          <a:lstStyle/>
          <a:p>
            <a:r>
              <a:rPr lang="ru-RU" sz="2000" dirty="0"/>
              <a:t>Системное недоразвитие речи средней степени. Стертая форма псевдобульбарной дизартрии. </a:t>
            </a:r>
            <a:endParaRPr lang="ru-RU" sz="2000" dirty="0" smtClean="0"/>
          </a:p>
          <a:p>
            <a:r>
              <a:rPr lang="ru-RU" sz="2000" dirty="0" smtClean="0"/>
              <a:t>Системное </a:t>
            </a:r>
            <a:r>
              <a:rPr lang="ru-RU" sz="2000" dirty="0"/>
              <a:t>недоразвитие речи легкой степени. Механическая </a:t>
            </a:r>
            <a:r>
              <a:rPr lang="ru-RU" sz="2000" dirty="0" err="1"/>
              <a:t>дислалия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633950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36104"/>
          </a:xfrm>
        </p:spPr>
        <p:txBody>
          <a:bodyPr>
            <a:noAutofit/>
          </a:bodyPr>
          <a:lstStyle/>
          <a:p>
            <a:r>
              <a:rPr lang="ru-RU" sz="2800" dirty="0"/>
              <a:t>Примерные формулировки логопедического заключения (7-15 лет)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323528" y="1484784"/>
            <a:ext cx="4172272" cy="490687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2900" u="sng" dirty="0" err="1" smtClean="0"/>
              <a:t>Добукварный</a:t>
            </a:r>
            <a:r>
              <a:rPr lang="ru-RU" sz="2900" u="sng" dirty="0" smtClean="0"/>
              <a:t> и букварный период:</a:t>
            </a:r>
          </a:p>
          <a:p>
            <a:r>
              <a:rPr lang="ru-RU" sz="2900" dirty="0"/>
              <a:t>Общее недоразвитие речи </a:t>
            </a:r>
            <a:r>
              <a:rPr lang="ru-RU" sz="2900" dirty="0" smtClean="0"/>
              <a:t>-III уровень. Дизарт</a:t>
            </a:r>
            <a:r>
              <a:rPr lang="ru-RU" sz="2900" dirty="0"/>
              <a:t>р</a:t>
            </a:r>
            <a:r>
              <a:rPr lang="ru-RU" sz="2900" dirty="0" smtClean="0"/>
              <a:t>ия. Трудности в формировании навыков письменной речи.</a:t>
            </a:r>
          </a:p>
          <a:p>
            <a:r>
              <a:rPr lang="ru-RU" sz="2900" dirty="0"/>
              <a:t>Лексико-грамматическое недоразвитие </a:t>
            </a:r>
            <a:r>
              <a:rPr lang="ru-RU" sz="2900" dirty="0" smtClean="0"/>
              <a:t>речи.</a:t>
            </a:r>
            <a:r>
              <a:rPr lang="ru-RU" sz="2900" dirty="0"/>
              <a:t> Трудности в формировании навыков письменной речи.</a:t>
            </a:r>
          </a:p>
          <a:p>
            <a:endParaRPr lang="ru-RU" sz="2900" dirty="0" smtClean="0"/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8200" y="1484784"/>
            <a:ext cx="4172272" cy="490687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u="sng" dirty="0" err="1" smtClean="0"/>
              <a:t>Послебукварный</a:t>
            </a:r>
            <a:r>
              <a:rPr lang="ru-RU" u="sng" dirty="0" smtClean="0"/>
              <a:t> период:</a:t>
            </a:r>
          </a:p>
          <a:p>
            <a:r>
              <a:rPr lang="ru-RU" dirty="0"/>
              <a:t>Общее недоразвитие речи (III уровень). Фонематическая </a:t>
            </a:r>
            <a:r>
              <a:rPr lang="ru-RU" dirty="0" err="1"/>
              <a:t>дислексия</a:t>
            </a:r>
            <a:r>
              <a:rPr lang="ru-RU" dirty="0"/>
              <a:t>, </a:t>
            </a:r>
            <a:r>
              <a:rPr lang="ru-RU" dirty="0" err="1"/>
              <a:t>дисграфия</a:t>
            </a:r>
            <a:r>
              <a:rPr lang="ru-RU" dirty="0"/>
              <a:t> на почве нарушения языкового анализа и синтеза.</a:t>
            </a:r>
          </a:p>
          <a:p>
            <a:r>
              <a:rPr lang="ru-RU" dirty="0"/>
              <a:t>Фонетико-фонематическое </a:t>
            </a:r>
            <a:r>
              <a:rPr lang="ru-RU" dirty="0" smtClean="0"/>
              <a:t>недоразвитие </a:t>
            </a:r>
            <a:r>
              <a:rPr lang="ru-RU" dirty="0"/>
              <a:t>речи. Акустическая </a:t>
            </a:r>
            <a:r>
              <a:rPr lang="ru-RU" dirty="0" err="1"/>
              <a:t>дисграфия</a:t>
            </a:r>
            <a:r>
              <a:rPr lang="ru-RU" dirty="0"/>
              <a:t>.</a:t>
            </a:r>
          </a:p>
          <a:p>
            <a:r>
              <a:rPr lang="ru-RU" dirty="0"/>
              <a:t>Нерезко выраженное общее недоразвитие речи.  </a:t>
            </a:r>
            <a:r>
              <a:rPr lang="ru-RU" dirty="0" err="1"/>
              <a:t>Дисграфия</a:t>
            </a:r>
            <a:r>
              <a:rPr lang="ru-RU" dirty="0"/>
              <a:t> на почве нарушения языкового анализа и синтеза, </a:t>
            </a:r>
            <a:r>
              <a:rPr lang="ru-RU" dirty="0" err="1"/>
              <a:t>аграмматическая</a:t>
            </a:r>
            <a:r>
              <a:rPr lang="ru-RU" dirty="0"/>
              <a:t> </a:t>
            </a:r>
            <a:r>
              <a:rPr lang="ru-RU" dirty="0" err="1"/>
              <a:t>дисграфия</a:t>
            </a:r>
            <a:r>
              <a:rPr lang="ru-RU" dirty="0"/>
              <a:t>.</a:t>
            </a:r>
          </a:p>
          <a:p>
            <a:r>
              <a:rPr lang="ru-RU" dirty="0"/>
              <a:t>Лексико-грамматическое недоразвитие речи. Семантическая </a:t>
            </a:r>
            <a:r>
              <a:rPr lang="ru-RU" dirty="0" err="1"/>
              <a:t>дислексия</a:t>
            </a:r>
            <a:r>
              <a:rPr lang="ru-RU" dirty="0"/>
              <a:t>, </a:t>
            </a:r>
            <a:r>
              <a:rPr lang="ru-RU" dirty="0" err="1"/>
              <a:t>аграмматическая</a:t>
            </a:r>
            <a:r>
              <a:rPr lang="ru-RU" dirty="0"/>
              <a:t> </a:t>
            </a:r>
            <a:r>
              <a:rPr lang="ru-RU" dirty="0" err="1"/>
              <a:t>дисграфия</a:t>
            </a:r>
            <a:r>
              <a:rPr lang="ru-RU" dirty="0"/>
              <a:t>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3125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08112"/>
          </a:xfrm>
        </p:spPr>
        <p:txBody>
          <a:bodyPr>
            <a:normAutofit/>
          </a:bodyPr>
          <a:lstStyle/>
          <a:p>
            <a:r>
              <a:rPr lang="ru-RU" sz="2800" dirty="0"/>
              <a:t>Системное недоразвитие речи лёгкой \ средней \ тяжёлой степени </a:t>
            </a:r>
            <a:r>
              <a:rPr lang="ru-RU" sz="2800" dirty="0" smtClean="0"/>
              <a:t>(7-15 лет</a:t>
            </a:r>
            <a:r>
              <a:rPr lang="ru-RU" sz="2800" dirty="0"/>
              <a:t>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964488" cy="558924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7200" b="1" i="1" dirty="0" smtClean="0"/>
              <a:t>1. Системное </a:t>
            </a:r>
            <a:r>
              <a:rPr lang="ru-RU" sz="7200" b="1" i="1" dirty="0"/>
              <a:t>недоразвитие речи тяжелой степени </a:t>
            </a:r>
            <a:endParaRPr lang="ru-RU" sz="7200" b="1" i="1" dirty="0" smtClean="0"/>
          </a:p>
          <a:p>
            <a:pPr marL="0" indent="0">
              <a:buNone/>
            </a:pPr>
            <a:r>
              <a:rPr lang="ru-RU" sz="7200" i="1" dirty="0" smtClean="0"/>
              <a:t>Логопедическая </a:t>
            </a:r>
            <a:r>
              <a:rPr lang="ru-RU" sz="7200" i="1" dirty="0"/>
              <a:t>характеристика</a:t>
            </a:r>
            <a:r>
              <a:rPr lang="ru-RU" sz="7200" dirty="0"/>
              <a:t>: полиморфное нарушение звукопроизношения; грубое недоразвитие фонематического восприятия и фонематического анализа и синтеза (как сложных, так и простых форм); ограниченный словарный запас; выраженные </a:t>
            </a:r>
            <a:r>
              <a:rPr lang="ru-RU" sz="7200" dirty="0" smtClean="0"/>
              <a:t>аграмматизмы; </a:t>
            </a:r>
            <a:r>
              <a:rPr lang="ru-RU" sz="7200" dirty="0" err="1"/>
              <a:t>несформированность</a:t>
            </a:r>
            <a:r>
              <a:rPr lang="ru-RU" sz="7200" dirty="0"/>
              <a:t> словообразования; отсутствие связной речи или тяжелое ее недоразвитие (1—2 предложения </a:t>
            </a:r>
            <a:r>
              <a:rPr lang="ru-RU" sz="7200" dirty="0" smtClean="0"/>
              <a:t>вместо пересказа).</a:t>
            </a:r>
            <a:endParaRPr lang="ru-RU" sz="7200" dirty="0"/>
          </a:p>
          <a:p>
            <a:pPr marL="0" indent="0">
              <a:buNone/>
            </a:pPr>
            <a:r>
              <a:rPr lang="ru-RU" sz="7200" b="1" i="1" dirty="0"/>
              <a:t>2. Системное недоразвитие речи средней степени </a:t>
            </a:r>
            <a:endParaRPr lang="ru-RU" sz="7200" b="1" i="1" dirty="0" smtClean="0"/>
          </a:p>
          <a:p>
            <a:pPr marL="0" indent="0">
              <a:buNone/>
            </a:pPr>
            <a:r>
              <a:rPr lang="ru-RU" sz="7200" i="1" dirty="0" smtClean="0"/>
              <a:t>Логопедическая </a:t>
            </a:r>
            <a:r>
              <a:rPr lang="ru-RU" sz="7200" i="1" dirty="0"/>
              <a:t>характеристика</a:t>
            </a:r>
            <a:r>
              <a:rPr lang="ru-RU" sz="7200" dirty="0"/>
              <a:t>: полиморфное или мономорфное нарушение произношения, недоразвитие фонематического восприятия и фонематического анализа </a:t>
            </a:r>
            <a:r>
              <a:rPr lang="ru-RU" sz="7200" dirty="0" smtClean="0"/>
              <a:t>; аграмматизмы</a:t>
            </a:r>
            <a:r>
              <a:rPr lang="ru-RU" sz="7200" dirty="0"/>
              <a:t>, проявляющиеся в сложных формах </a:t>
            </a:r>
            <a:r>
              <a:rPr lang="ru-RU" sz="7200" dirty="0" smtClean="0"/>
              <a:t>словоизменения; нарушение </a:t>
            </a:r>
            <a:r>
              <a:rPr lang="ru-RU" sz="7200" dirty="0"/>
              <a:t>сложных форм словообразования; недостаточная </a:t>
            </a:r>
            <a:r>
              <a:rPr lang="ru-RU" sz="7200" dirty="0" err="1"/>
              <a:t>сформированность</a:t>
            </a:r>
            <a:r>
              <a:rPr lang="ru-RU" sz="7200" dirty="0"/>
              <a:t> связной речи (в пересказах наблюдаются пропуски и искажения смысловых звеньев, нарушение последовательности событий); выраженная </a:t>
            </a:r>
            <a:r>
              <a:rPr lang="ru-RU" sz="7200" dirty="0" err="1"/>
              <a:t>дислексия</a:t>
            </a:r>
            <a:r>
              <a:rPr lang="ru-RU" sz="7200" dirty="0"/>
              <a:t>, </a:t>
            </a:r>
            <a:r>
              <a:rPr lang="ru-RU" sz="7200" dirty="0" err="1"/>
              <a:t>дисграфия</a:t>
            </a:r>
            <a:r>
              <a:rPr lang="ru-RU" sz="7200" dirty="0" smtClean="0"/>
              <a:t>.</a:t>
            </a:r>
            <a:endParaRPr lang="ru-RU" sz="7200" dirty="0"/>
          </a:p>
          <a:p>
            <a:pPr marL="0" indent="0">
              <a:buNone/>
            </a:pPr>
            <a:r>
              <a:rPr lang="ru-RU" sz="7200" b="1" i="1" dirty="0" smtClean="0"/>
              <a:t>3</a:t>
            </a:r>
            <a:r>
              <a:rPr lang="ru-RU" sz="7200" b="1" i="1" dirty="0"/>
              <a:t>. Системное недоразвитие речи легкой степени </a:t>
            </a:r>
            <a:endParaRPr lang="ru-RU" sz="7200" b="1" i="1" dirty="0" smtClean="0"/>
          </a:p>
          <a:p>
            <a:pPr marL="0" indent="0">
              <a:buNone/>
            </a:pPr>
            <a:r>
              <a:rPr lang="ru-RU" sz="7200" i="1" dirty="0" smtClean="0"/>
              <a:t>Логопедическая </a:t>
            </a:r>
            <a:r>
              <a:rPr lang="ru-RU" sz="7200" i="1" dirty="0"/>
              <a:t>характеристика: </a:t>
            </a:r>
            <a:r>
              <a:rPr lang="ru-RU" sz="7200" dirty="0"/>
              <a:t>нарушения звукопроизношения </a:t>
            </a:r>
            <a:r>
              <a:rPr lang="ru-RU" sz="7200" dirty="0" smtClean="0"/>
              <a:t>носят </a:t>
            </a:r>
            <a:r>
              <a:rPr lang="ru-RU" sz="7200" dirty="0"/>
              <a:t>мономорфный характер; фонематическое восприятие, фонематический анализ и синтез в основном </a:t>
            </a:r>
            <a:r>
              <a:rPr lang="ru-RU" sz="7200" dirty="0" smtClean="0"/>
              <a:t>сформированы; </a:t>
            </a:r>
            <a:r>
              <a:rPr lang="ru-RU" sz="7200" dirty="0"/>
              <a:t>словарный запас ограничен; в спонтанной речи отмечаются лишь единичные аграмматизмы, при специальном исследовании выявляются ошибки в употреблении сложных предлогов, </a:t>
            </a:r>
            <a:r>
              <a:rPr lang="ru-RU" sz="7200" dirty="0" smtClean="0"/>
              <a:t>нарушения </a:t>
            </a:r>
            <a:r>
              <a:rPr lang="ru-RU" sz="7200" dirty="0"/>
              <a:t>сложных форм словообразования; в пересказах имеются основные смысловые звенья, отмечаются лишь незначительные пропуски второстепенных смысловых </a:t>
            </a:r>
            <a:r>
              <a:rPr lang="ru-RU" sz="7200" dirty="0" smtClean="0"/>
              <a:t>звеньев; </a:t>
            </a:r>
            <a:r>
              <a:rPr lang="ru-RU" sz="7200" dirty="0"/>
              <a:t>имеется нерезко выраженная </a:t>
            </a:r>
            <a:r>
              <a:rPr lang="ru-RU" sz="7200" dirty="0" err="1"/>
              <a:t>дисграфия</a:t>
            </a:r>
            <a:r>
              <a:rPr lang="ru-RU" sz="7200" dirty="0"/>
              <a:t>.</a:t>
            </a:r>
          </a:p>
          <a:p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4660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Примерные формулировки логопедического заключения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200" u="sng" dirty="0" err="1"/>
              <a:t>Добукварный</a:t>
            </a:r>
            <a:r>
              <a:rPr lang="ru-RU" sz="2200" u="sng" dirty="0"/>
              <a:t> и букварный период:</a:t>
            </a:r>
          </a:p>
          <a:p>
            <a:r>
              <a:rPr lang="ru-RU" sz="2200" dirty="0"/>
              <a:t>Системное недоразвитие речи средней степени. Стертая форма псевдобульбарной дизартрии. </a:t>
            </a:r>
            <a:r>
              <a:rPr lang="ru-RU" sz="2200" dirty="0" smtClean="0"/>
              <a:t>Трудности в формировании навыков письменной речи.</a:t>
            </a:r>
            <a:endParaRPr lang="ru-RU" sz="2200" dirty="0"/>
          </a:p>
          <a:p>
            <a:r>
              <a:rPr lang="ru-RU" sz="2200" dirty="0" smtClean="0"/>
              <a:t>Системное недоразвитие речи легкой степени. Механическая </a:t>
            </a:r>
            <a:r>
              <a:rPr lang="ru-RU" sz="2200" dirty="0" err="1" smtClean="0"/>
              <a:t>дислалия</a:t>
            </a:r>
            <a:r>
              <a:rPr lang="ru-RU" sz="2200" dirty="0" smtClean="0"/>
              <a:t>.</a:t>
            </a:r>
            <a:r>
              <a:rPr lang="ru-RU" sz="2200" dirty="0"/>
              <a:t> Трудности в формировании навыков письменной </a:t>
            </a:r>
            <a:r>
              <a:rPr lang="ru-RU" sz="2200" dirty="0" smtClean="0"/>
              <a:t>речи.</a:t>
            </a:r>
            <a:endParaRPr lang="ru-RU" sz="2200" dirty="0"/>
          </a:p>
          <a:p>
            <a:pPr marL="0" indent="0">
              <a:buNone/>
            </a:pP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000" u="sng" dirty="0" err="1"/>
              <a:t>Послебукварный</a:t>
            </a:r>
            <a:r>
              <a:rPr lang="ru-RU" sz="2000" u="sng" dirty="0"/>
              <a:t> период:</a:t>
            </a:r>
          </a:p>
          <a:p>
            <a:r>
              <a:rPr lang="ru-RU" sz="2000" dirty="0" smtClean="0"/>
              <a:t>Системное </a:t>
            </a:r>
            <a:r>
              <a:rPr lang="ru-RU" sz="2000" dirty="0"/>
              <a:t>недоразвитие речи средней степени. Стертая форма псевдобульбарной дизартрии. Сложная форма </a:t>
            </a:r>
            <a:r>
              <a:rPr lang="ru-RU" sz="2000" dirty="0" err="1"/>
              <a:t>дисграфии</a:t>
            </a:r>
            <a:r>
              <a:rPr lang="ru-RU" sz="2000" dirty="0"/>
              <a:t> (акустическая </a:t>
            </a:r>
            <a:r>
              <a:rPr lang="ru-RU" sz="2000" dirty="0" err="1"/>
              <a:t>дисграфия</a:t>
            </a:r>
            <a:r>
              <a:rPr lang="ru-RU" sz="2000" dirty="0"/>
              <a:t>, </a:t>
            </a:r>
            <a:r>
              <a:rPr lang="ru-RU" sz="2000" dirty="0" err="1"/>
              <a:t>дисграфия</a:t>
            </a:r>
            <a:r>
              <a:rPr lang="ru-RU" sz="2000" dirty="0"/>
              <a:t> на почве нарушения языкового анализа и синтеза).</a:t>
            </a:r>
          </a:p>
          <a:p>
            <a:r>
              <a:rPr lang="ru-RU" sz="2000" dirty="0"/>
              <a:t>Системное недоразвитие речи легкой степени. Механическая </a:t>
            </a:r>
            <a:r>
              <a:rPr lang="ru-RU" sz="2000" dirty="0" err="1"/>
              <a:t>дислалия</a:t>
            </a:r>
            <a:r>
              <a:rPr lang="ru-RU" sz="2000" dirty="0"/>
              <a:t>. </a:t>
            </a:r>
            <a:r>
              <a:rPr lang="ru-RU" sz="2000" dirty="0" err="1"/>
              <a:t>Аграмматическая</a:t>
            </a:r>
            <a:r>
              <a:rPr lang="ru-RU" sz="2000" dirty="0"/>
              <a:t> </a:t>
            </a:r>
            <a:r>
              <a:rPr lang="ru-RU" sz="2000" dirty="0" err="1"/>
              <a:t>дислексия</a:t>
            </a:r>
            <a:r>
              <a:rPr lang="ru-RU" sz="2000" dirty="0"/>
              <a:t> и </a:t>
            </a:r>
            <a:r>
              <a:rPr lang="ru-RU" sz="2000" dirty="0" err="1" smtClean="0"/>
              <a:t>дисграфия</a:t>
            </a:r>
            <a:r>
              <a:rPr lang="ru-RU" sz="2000" dirty="0" smtClean="0"/>
              <a:t>.</a:t>
            </a:r>
            <a:endParaRPr lang="ru-RU" sz="2000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409261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Каковы частотные ошибки при формулировании логопедических заключений?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ru-RU" dirty="0"/>
          </a:p>
          <a:p>
            <a:r>
              <a:rPr lang="ru-RU" dirty="0" smtClean="0"/>
              <a:t>Попытки </a:t>
            </a:r>
            <a:r>
              <a:rPr lang="ru-RU" dirty="0"/>
              <a:t>сочетать «несочетаемые» формулировки (например, </a:t>
            </a:r>
            <a:r>
              <a:rPr lang="ru-RU" dirty="0" err="1" smtClean="0"/>
              <a:t>дислалия</a:t>
            </a:r>
            <a:r>
              <a:rPr lang="ru-RU" dirty="0" smtClean="0"/>
              <a:t> + ОНР</a:t>
            </a:r>
            <a:r>
              <a:rPr lang="ru-RU" dirty="0"/>
              <a:t>);</a:t>
            </a:r>
          </a:p>
          <a:p>
            <a:endParaRPr lang="ru-RU" dirty="0"/>
          </a:p>
          <a:p>
            <a:r>
              <a:rPr lang="ru-RU" dirty="0"/>
              <a:t>Несоответствие результатов обследования поставленному в итоге логопедическому заключению (например, при наличии индикаторов общего недоразвития речи  ошибочно ставится заключение «ФФН</a:t>
            </a:r>
            <a:r>
              <a:rPr lang="ru-RU" dirty="0" smtClean="0"/>
              <a:t>»);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Нарушение логики и адекватности формулирования логопедических заключений у  детей с интеллектуальной, сенсорной и иной недостаточностью (например, умственная </a:t>
            </a:r>
            <a:r>
              <a:rPr lang="ru-RU" dirty="0" smtClean="0"/>
              <a:t>отсталость + общее </a:t>
            </a:r>
            <a:r>
              <a:rPr lang="ru-RU" dirty="0"/>
              <a:t>недоразвитие речи)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32093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Обращение в ТПМПК не требуется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 flipH="1">
            <a:off x="4283968" y="1628800"/>
            <a:ext cx="4402832" cy="603647"/>
          </a:xfrm>
          <a:prstGeom prst="snip1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>
            <a:normAutofit fontScale="92500" lnSpcReduction="20000"/>
          </a:bodyPr>
          <a:lstStyle/>
          <a:p>
            <a:pPr algn="ctr"/>
            <a:r>
              <a:rPr lang="ru-RU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Основная образовательная программа в соответствии с ФГОС</a:t>
            </a:r>
            <a:endParaRPr lang="ru-RU" sz="1900" dirty="0">
              <a:solidFill>
                <a:schemeClr val="tx2">
                  <a:lumMod val="90000"/>
                  <a:lumOff val="10000"/>
                </a:schemeClr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16016" y="3140968"/>
            <a:ext cx="331236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2-3 года - темповая задержка речевого развития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>
              <a:solidFill>
                <a:schemeClr val="tx2">
                  <a:lumMod val="90000"/>
                  <a:lumOff val="10000"/>
                </a:schemeClr>
              </a:solidFill>
              <a:latin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4</a:t>
            </a:r>
            <a:r>
              <a:rPr lang="ru-RU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-7 лет – ФНР, ФФНР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06650"/>
            <a:ext cx="32512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18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Обращение в ТПМПК  требуется</a:t>
            </a:r>
            <a:endParaRPr lang="ru-RU" sz="28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 flipH="1">
            <a:off x="3924300" y="1673225"/>
            <a:ext cx="4762500" cy="675655"/>
          </a:xfrm>
          <a:prstGeom prst="snip1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>
            <a:normAutofit lnSpcReduction="10000"/>
          </a:bodyPr>
          <a:lstStyle/>
          <a:p>
            <a:pPr algn="ctr"/>
            <a:r>
              <a:rPr lang="ru-RU" sz="1900" dirty="0" smtClean="0"/>
              <a:t>АООП в соответствии </a:t>
            </a:r>
            <a:br>
              <a:rPr lang="ru-RU" sz="1900" dirty="0" smtClean="0"/>
            </a:br>
            <a:r>
              <a:rPr lang="ru-RU" sz="1900" dirty="0" smtClean="0"/>
              <a:t>с ФГОС ОВЗ, УО</a:t>
            </a:r>
            <a:endParaRPr lang="ru-RU" sz="19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95936" y="2492896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Адаптированная основная образовательная программа для обучающихся: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слабовидящих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слепых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слабослышащих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глухих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с задержкой психического развития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u="sng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с тяжелыми нарушениями речи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u="sng" dirty="0">
              <a:solidFill>
                <a:schemeClr val="tx2">
                  <a:lumMod val="90000"/>
                  <a:lumOff val="1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5229200"/>
            <a:ext cx="81382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с расстройствами аутистического спектра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с нарушением опорно-двигательного аппарата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с умственной отсталостью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со сложными дефектами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1758950"/>
            <a:ext cx="3240088" cy="324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36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Состояние здоровья </a:t>
            </a:r>
            <a:r>
              <a:rPr lang="ru-RU" sz="2800" dirty="0" smtClean="0"/>
              <a:t>новорожденных </a:t>
            </a:r>
            <a:br>
              <a:rPr lang="ru-RU" sz="2800" dirty="0" smtClean="0"/>
            </a:br>
            <a:r>
              <a:rPr lang="ru-RU" sz="2800" dirty="0" smtClean="0"/>
              <a:t>(данные 2017 г., ИКП РАО)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/>
              <a:t>36,5%  </a:t>
            </a:r>
            <a:r>
              <a:rPr lang="ru-RU" dirty="0"/>
              <a:t>от всех новорожденных рассматривались как здоровые при рождении,</a:t>
            </a:r>
          </a:p>
          <a:p>
            <a:r>
              <a:rPr lang="ru-RU" b="1" i="1" dirty="0"/>
              <a:t>у </a:t>
            </a:r>
            <a:r>
              <a:rPr lang="ru-RU" b="1" i="1" dirty="0" smtClean="0"/>
              <a:t>30</a:t>
            </a:r>
            <a:r>
              <a:rPr lang="ru-RU" b="1" i="1" dirty="0"/>
              <a:t>% </a:t>
            </a:r>
            <a:r>
              <a:rPr lang="ru-RU" dirty="0"/>
              <a:t>установлена задержка внутриутробного развития, </a:t>
            </a:r>
          </a:p>
          <a:p>
            <a:r>
              <a:rPr lang="ru-RU" b="1" i="1" dirty="0" smtClean="0"/>
              <a:t>36</a:t>
            </a:r>
            <a:r>
              <a:rPr lang="ru-RU" b="1" i="1" dirty="0"/>
              <a:t>% </a:t>
            </a:r>
            <a:r>
              <a:rPr lang="ru-RU" dirty="0"/>
              <a:t>новорожденных имели перинатальное гипоксическое поражение ЦНС  </a:t>
            </a:r>
            <a:r>
              <a:rPr lang="en-US" dirty="0"/>
              <a:t>I</a:t>
            </a:r>
            <a:r>
              <a:rPr lang="ru-RU" dirty="0"/>
              <a:t>  степени, </a:t>
            </a:r>
          </a:p>
          <a:p>
            <a:r>
              <a:rPr lang="ru-RU" b="1" i="1" dirty="0"/>
              <a:t>у </a:t>
            </a:r>
            <a:r>
              <a:rPr lang="ru-RU" b="1" i="1" dirty="0" smtClean="0"/>
              <a:t>26,54</a:t>
            </a:r>
            <a:r>
              <a:rPr lang="ru-RU" b="1" i="1" dirty="0"/>
              <a:t>% </a:t>
            </a:r>
            <a:r>
              <a:rPr lang="ru-RU" dirty="0"/>
              <a:t>- перинатальное </a:t>
            </a:r>
            <a:r>
              <a:rPr lang="ru-RU" dirty="0" err="1"/>
              <a:t>гипоксически</a:t>
            </a:r>
            <a:r>
              <a:rPr lang="ru-RU" dirty="0"/>
              <a:t>-ишемическое поражение ЦНС  II  степени,</a:t>
            </a:r>
          </a:p>
          <a:p>
            <a:r>
              <a:rPr lang="ru-RU" b="1" i="1" dirty="0"/>
              <a:t>у </a:t>
            </a:r>
            <a:r>
              <a:rPr lang="ru-RU" b="1" i="1" dirty="0" smtClean="0"/>
              <a:t>35% </a:t>
            </a:r>
            <a:r>
              <a:rPr lang="ru-RU" dirty="0"/>
              <a:t>имело место снижения мышечного тонуса.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627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Статистика аутизма в мире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7771202"/>
              </p:ext>
            </p:extLst>
          </p:nvPr>
        </p:nvGraphicFramePr>
        <p:xfrm>
          <a:off x="467544" y="1556792"/>
          <a:ext cx="8208912" cy="48245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37882"/>
                <a:gridCol w="5071030"/>
              </a:tblGrid>
              <a:tr h="5340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Год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Количество </a:t>
                      </a:r>
                      <a:r>
                        <a:rPr lang="ru-RU" sz="1600" dirty="0" smtClean="0">
                          <a:effectLst/>
                        </a:rPr>
                        <a:t>детей с аутизмом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5340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1995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 из 5000 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5518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2000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 из 2000 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5340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2005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 из 300 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5340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2008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 из 150 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5340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2010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 из 110 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5340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2012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 из 88 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5340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2014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 из 68 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5340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2017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 из 50 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14500" y="30035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49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78" y="768972"/>
            <a:ext cx="7978054" cy="5684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885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Задачи логопедического обследования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7761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1. Обнаружить наличие/отсутствие отклонений в речевом развитии ребенка. </a:t>
            </a:r>
          </a:p>
          <a:p>
            <a:pPr marL="0" indent="0">
              <a:buNone/>
            </a:pPr>
            <a:r>
              <a:rPr lang="ru-RU" sz="2000" dirty="0" smtClean="0"/>
              <a:t>2. Определить характер дефекта с точки зрения первичности/вторичности речевого недоразвития (в качестве компонента сложного (сочетанного) дефекта). </a:t>
            </a:r>
          </a:p>
          <a:p>
            <a:pPr marL="0" indent="0">
              <a:buNone/>
            </a:pPr>
            <a:r>
              <a:rPr lang="ru-RU" sz="2000" dirty="0" smtClean="0"/>
              <a:t>3</a:t>
            </a:r>
            <a:r>
              <a:rPr lang="ru-RU" sz="2000" dirty="0"/>
              <a:t>. Определить структуру дефекта. </a:t>
            </a:r>
          </a:p>
          <a:p>
            <a:pPr marL="0" indent="0">
              <a:buNone/>
            </a:pPr>
            <a:r>
              <a:rPr lang="ru-RU" sz="2000" dirty="0"/>
              <a:t>4. Установить уровень развития речи и сформулировать логопедическое заключение. </a:t>
            </a:r>
          </a:p>
          <a:p>
            <a:pPr marL="0" indent="0">
              <a:buNone/>
            </a:pPr>
            <a:r>
              <a:rPr lang="ru-RU" sz="2000" dirty="0"/>
              <a:t>5. Спрогнозировать степень обучаемости ребенка в аспекте формирования полноценной речевой деятельности, выявить наличие рисков в освоении им программного материала.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651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402832" cy="51228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/>
              <a:t>Вторичные речевые нарушения </a:t>
            </a:r>
            <a:r>
              <a:rPr lang="ru-RU" sz="2000" dirty="0" smtClean="0"/>
              <a:t>возникают и рассматриваются в структуре основного заболевания, которыми могут быть нарушения слуха, умственная отсталость, другие психические и неврологические расстройства, врождённые и приобретённые дефекты челюстно-лицевой области, тяжёлые соматические заболевания</a:t>
            </a:r>
            <a:endParaRPr lang="ru-RU" sz="20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508104" y="836712"/>
            <a:ext cx="3178696" cy="555494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3074" name="Picture 2" descr="E:\Documents\Логопед\ТПМПК\Семинар 19\роддом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772816"/>
            <a:ext cx="2233519" cy="3295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18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04056"/>
          </a:xfrm>
        </p:spPr>
        <p:txBody>
          <a:bodyPr>
            <a:noAutofit/>
          </a:bodyPr>
          <a:lstStyle/>
          <a:p>
            <a:r>
              <a:rPr lang="ru-RU" sz="2800" dirty="0" smtClean="0"/>
              <a:t>Классификации речевых нарушений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519772" y="25649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09340" y="1052736"/>
            <a:ext cx="351362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Клинико-педагогическая</a:t>
            </a:r>
          </a:p>
          <a:p>
            <a:pPr algn="ctr"/>
            <a:endParaRPr lang="ru-RU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49926" y="2292370"/>
            <a:ext cx="2016224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Нарушения устной речи</a:t>
            </a:r>
            <a:endParaRPr lang="ru-RU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2339752" y="2292370"/>
            <a:ext cx="2016224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Нарушения письменной речи</a:t>
            </a:r>
            <a:endParaRPr lang="ru-RU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4741993" y="2135942"/>
            <a:ext cx="2016224" cy="10708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Нарушения средств общения</a:t>
            </a:r>
            <a:endParaRPr lang="ru-RU" sz="1600" b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7052650" y="2155659"/>
            <a:ext cx="2016224" cy="108184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Нарушения в применении средств общения</a:t>
            </a:r>
            <a:endParaRPr lang="ru-RU" sz="1600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5165493" y="1027786"/>
            <a:ext cx="345638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Психолого-педагогическая</a:t>
            </a:r>
          </a:p>
        </p:txBody>
      </p:sp>
      <p:sp>
        <p:nvSpPr>
          <p:cNvPr id="24" name="Стрелка вниз 23"/>
          <p:cNvSpPr/>
          <p:nvPr/>
        </p:nvSpPr>
        <p:spPr>
          <a:xfrm>
            <a:off x="972971" y="3222360"/>
            <a:ext cx="270202" cy="609932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низ 31"/>
          <p:cNvSpPr/>
          <p:nvPr/>
        </p:nvSpPr>
        <p:spPr>
          <a:xfrm>
            <a:off x="3215129" y="3222360"/>
            <a:ext cx="277641" cy="609932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низ 33"/>
          <p:cNvSpPr/>
          <p:nvPr/>
        </p:nvSpPr>
        <p:spPr>
          <a:xfrm>
            <a:off x="7923415" y="3220671"/>
            <a:ext cx="274695" cy="576065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98252" y="3832292"/>
            <a:ext cx="2016224" cy="2438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err="1" smtClean="0"/>
              <a:t>Дислалия</a:t>
            </a:r>
            <a:endParaRPr lang="ru-RU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err="1" smtClean="0"/>
              <a:t>Дисфония</a:t>
            </a:r>
            <a:endParaRPr lang="ru-RU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err="1" smtClean="0"/>
              <a:t>Ринолалия</a:t>
            </a:r>
            <a:endParaRPr lang="ru-RU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Дизартрия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Алалия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Афазия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err="1" smtClean="0"/>
              <a:t>Брадилалия</a:t>
            </a:r>
            <a:endParaRPr lang="ru-RU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err="1" smtClean="0"/>
              <a:t>Тахилалия</a:t>
            </a:r>
            <a:endParaRPr lang="ru-RU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Заикание </a:t>
            </a:r>
            <a:endParaRPr lang="ru-RU" b="1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2375077" y="3832292"/>
            <a:ext cx="2016224" cy="8894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err="1" smtClean="0"/>
              <a:t>Дислексия</a:t>
            </a:r>
            <a:r>
              <a:rPr lang="ru-RU" b="1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err="1" smtClean="0"/>
              <a:t>Дисграфия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4572000" y="3796737"/>
            <a:ext cx="2480650" cy="29446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300" b="1" dirty="0" smtClean="0"/>
              <a:t>Общее недоразвитие речи (ОНР)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300" b="1" dirty="0" smtClean="0"/>
              <a:t>Нерезко выраженное недоразвитие речи (НВОНР)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300" b="1" dirty="0" smtClean="0"/>
              <a:t>Лексико-грамматическое недоразвитие речи (ЛГНР)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300" b="1" dirty="0" smtClean="0"/>
              <a:t>Фонетико-фонематическое недоразвитие речи (ФФН)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300" b="1" dirty="0" smtClean="0"/>
              <a:t>Фонетическое недоразвитие речи (ФН)</a:t>
            </a:r>
            <a:endParaRPr lang="ru-RU" sz="1300" b="1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7164288" y="3796738"/>
            <a:ext cx="1904586" cy="960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Заикание </a:t>
            </a:r>
            <a:endParaRPr lang="ru-RU" b="1" dirty="0"/>
          </a:p>
        </p:txBody>
      </p:sp>
      <p:sp>
        <p:nvSpPr>
          <p:cNvPr id="39" name="Стрелка вниз 38"/>
          <p:cNvSpPr/>
          <p:nvPr/>
        </p:nvSpPr>
        <p:spPr>
          <a:xfrm>
            <a:off x="5595493" y="3220672"/>
            <a:ext cx="274695" cy="576065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88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91344"/>
          </a:xfrm>
        </p:spPr>
        <p:txBody>
          <a:bodyPr>
            <a:normAutofit/>
          </a:bodyPr>
          <a:lstStyle/>
          <a:p>
            <a:r>
              <a:rPr lang="ru-RU" sz="2800" dirty="0"/>
              <a:t>Варианты пересечения двух классификаций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251520" y="1196752"/>
            <a:ext cx="4244280" cy="5194904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/>
              <a:t>Фонетическое нарушение речи (ФНР)</a:t>
            </a:r>
          </a:p>
          <a:p>
            <a:pPr marL="0" indent="0">
              <a:buNone/>
            </a:pPr>
            <a:r>
              <a:rPr lang="ru-RU" dirty="0"/>
              <a:t>— </a:t>
            </a:r>
            <a:r>
              <a:rPr lang="ru-RU" dirty="0" err="1"/>
              <a:t>дислалия</a:t>
            </a:r>
            <a:r>
              <a:rPr lang="ru-RU" dirty="0"/>
              <a:t>,</a:t>
            </a:r>
          </a:p>
          <a:p>
            <a:pPr marL="0" indent="0">
              <a:buNone/>
            </a:pPr>
            <a:r>
              <a:rPr lang="ru-RU" dirty="0"/>
              <a:t>— дизартрия или стертая дизартрия,</a:t>
            </a:r>
          </a:p>
          <a:p>
            <a:pPr marL="0" indent="0">
              <a:buNone/>
            </a:pPr>
            <a:r>
              <a:rPr lang="ru-RU" dirty="0"/>
              <a:t>— нарушения голоса,</a:t>
            </a:r>
          </a:p>
          <a:p>
            <a:pPr marL="0" indent="0">
              <a:buNone/>
            </a:pPr>
            <a:r>
              <a:rPr lang="ru-RU" dirty="0"/>
              <a:t>— </a:t>
            </a:r>
            <a:r>
              <a:rPr lang="ru-RU" dirty="0" err="1"/>
              <a:t>ринолалия</a:t>
            </a:r>
            <a:r>
              <a:rPr lang="ru-RU" dirty="0"/>
              <a:t>.</a:t>
            </a:r>
          </a:p>
          <a:p>
            <a:r>
              <a:rPr lang="ru-RU" dirty="0"/>
              <a:t> </a:t>
            </a:r>
            <a:r>
              <a:rPr lang="ru-RU" b="1" dirty="0"/>
              <a:t>Фонетико-фонематическое нарушение речи (ФФНР):</a:t>
            </a:r>
          </a:p>
          <a:p>
            <a:pPr marL="0" indent="0">
              <a:buNone/>
            </a:pPr>
            <a:r>
              <a:rPr lang="ru-RU" dirty="0"/>
              <a:t>— </a:t>
            </a:r>
            <a:r>
              <a:rPr lang="ru-RU" dirty="0" err="1"/>
              <a:t>дислалия</a:t>
            </a:r>
            <a:r>
              <a:rPr lang="ru-RU" dirty="0"/>
              <a:t>,</a:t>
            </a:r>
          </a:p>
          <a:p>
            <a:pPr marL="0" indent="0">
              <a:buNone/>
            </a:pPr>
            <a:r>
              <a:rPr lang="ru-RU" dirty="0"/>
              <a:t>— дизартрия или стертая дизартрия,</a:t>
            </a:r>
          </a:p>
          <a:p>
            <a:pPr marL="0" indent="0">
              <a:buNone/>
            </a:pPr>
            <a:r>
              <a:rPr lang="ru-RU" dirty="0"/>
              <a:t>— </a:t>
            </a:r>
            <a:r>
              <a:rPr lang="ru-RU" dirty="0" err="1"/>
              <a:t>ринолалия</a:t>
            </a:r>
            <a:r>
              <a:rPr lang="ru-RU" dirty="0"/>
              <a:t>.</a:t>
            </a:r>
          </a:p>
          <a:p>
            <a:r>
              <a:rPr lang="ru-RU" b="1" dirty="0"/>
              <a:t>  Недоразвитие лексико-грамматического строя речи (ЛГНР):</a:t>
            </a:r>
          </a:p>
          <a:p>
            <a:pPr marL="0" indent="0">
              <a:buNone/>
            </a:pPr>
            <a:r>
              <a:rPr lang="ru-RU" dirty="0"/>
              <a:t>— выход из моторной (сенсорной) алалии,</a:t>
            </a:r>
          </a:p>
          <a:p>
            <a:pPr marL="0" indent="0">
              <a:buNone/>
            </a:pPr>
            <a:r>
              <a:rPr lang="ru-RU" dirty="0"/>
              <a:t>— по типу задержки речевого развития,</a:t>
            </a:r>
          </a:p>
          <a:p>
            <a:pPr marL="0" indent="0">
              <a:buNone/>
            </a:pPr>
            <a:r>
              <a:rPr lang="ru-RU" dirty="0"/>
              <a:t>— невыясненного патогенеза.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244280" cy="5194904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/>
              <a:t>Общее недоразвитие речи (ОНР I, II, III уровня, НОНР):</a:t>
            </a:r>
          </a:p>
          <a:p>
            <a:pPr marL="0" indent="0">
              <a:buNone/>
            </a:pPr>
            <a:r>
              <a:rPr lang="ru-RU" dirty="0"/>
              <a:t>— моторная алалия,</a:t>
            </a:r>
          </a:p>
          <a:p>
            <a:pPr marL="0" indent="0">
              <a:buNone/>
            </a:pPr>
            <a:r>
              <a:rPr lang="ru-RU" dirty="0"/>
              <a:t>— сенсорная алалия,</a:t>
            </a:r>
          </a:p>
          <a:p>
            <a:pPr marL="0" indent="0">
              <a:buNone/>
            </a:pPr>
            <a:r>
              <a:rPr lang="ru-RU" dirty="0"/>
              <a:t>— </a:t>
            </a:r>
            <a:r>
              <a:rPr lang="ru-RU" dirty="0" err="1"/>
              <a:t>семсомоторная</a:t>
            </a:r>
            <a:r>
              <a:rPr lang="ru-RU" dirty="0"/>
              <a:t> алалия,</a:t>
            </a:r>
          </a:p>
          <a:p>
            <a:pPr marL="0" indent="0">
              <a:buNone/>
            </a:pPr>
            <a:r>
              <a:rPr lang="ru-RU" dirty="0"/>
              <a:t>— дизартрия или стертая дизартрия,</a:t>
            </a:r>
          </a:p>
          <a:p>
            <a:pPr marL="0" indent="0">
              <a:buNone/>
            </a:pPr>
            <a:r>
              <a:rPr lang="ru-RU" dirty="0"/>
              <a:t>— по типу задержки речевого развития,</a:t>
            </a:r>
          </a:p>
          <a:p>
            <a:pPr marL="0" indent="0">
              <a:buNone/>
            </a:pPr>
            <a:r>
              <a:rPr lang="ru-RU" dirty="0"/>
              <a:t>— невыясненного патогенеза.</a:t>
            </a:r>
          </a:p>
          <a:p>
            <a:r>
              <a:rPr lang="ru-RU" dirty="0"/>
              <a:t> </a:t>
            </a:r>
            <a:r>
              <a:rPr lang="ru-RU" b="1" dirty="0"/>
              <a:t>Нарушение темпа и ритма речи:</a:t>
            </a:r>
          </a:p>
          <a:p>
            <a:pPr marL="0" indent="0">
              <a:buNone/>
            </a:pPr>
            <a:r>
              <a:rPr lang="ru-RU" dirty="0"/>
              <a:t>— заикание,</a:t>
            </a:r>
          </a:p>
          <a:p>
            <a:pPr marL="0" indent="0">
              <a:buNone/>
            </a:pPr>
            <a:r>
              <a:rPr lang="ru-RU" dirty="0"/>
              <a:t>— </a:t>
            </a:r>
            <a:r>
              <a:rPr lang="ru-RU" dirty="0" err="1"/>
              <a:t>тахилалия</a:t>
            </a:r>
            <a:r>
              <a:rPr lang="ru-RU" dirty="0"/>
              <a:t>,</a:t>
            </a:r>
          </a:p>
          <a:p>
            <a:pPr marL="0" indent="0">
              <a:buNone/>
            </a:pPr>
            <a:r>
              <a:rPr lang="ru-RU" dirty="0"/>
              <a:t>— </a:t>
            </a:r>
            <a:r>
              <a:rPr lang="ru-RU" dirty="0" err="1"/>
              <a:t>брадилалия</a:t>
            </a:r>
            <a:r>
              <a:rPr lang="ru-RU" dirty="0"/>
              <a:t>,</a:t>
            </a:r>
          </a:p>
          <a:p>
            <a:pPr marL="0" indent="0">
              <a:buNone/>
            </a:pPr>
            <a:r>
              <a:rPr lang="ru-RU" dirty="0"/>
              <a:t>— спотыкание (</a:t>
            </a:r>
            <a:r>
              <a:rPr lang="ru-RU" dirty="0" err="1"/>
              <a:t>полтерн</a:t>
            </a:r>
            <a:r>
              <a:rPr lang="ru-RU" dirty="0"/>
              <a:t>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9950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Примерные формулировки логопедического </a:t>
            </a:r>
            <a:r>
              <a:rPr lang="ru-RU" sz="2800" dirty="0" smtClean="0"/>
              <a:t>заключения (1-3 года)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200128"/>
          </a:xfrm>
        </p:spPr>
        <p:txBody>
          <a:bodyPr/>
          <a:lstStyle/>
          <a:p>
            <a:r>
              <a:rPr lang="ru-RU" sz="2000" dirty="0"/>
              <a:t>З</a:t>
            </a:r>
            <a:r>
              <a:rPr lang="ru-RU" sz="2000" dirty="0" smtClean="0"/>
              <a:t>адержка </a:t>
            </a:r>
            <a:r>
              <a:rPr lang="ru-RU" sz="2000" dirty="0"/>
              <a:t>речевого </a:t>
            </a:r>
            <a:r>
              <a:rPr lang="ru-RU" sz="2000" dirty="0" smtClean="0"/>
              <a:t>развития.</a:t>
            </a:r>
          </a:p>
          <a:p>
            <a:r>
              <a:rPr lang="ru-RU" sz="2000" dirty="0" smtClean="0"/>
              <a:t>Выраженная задержка речевого развития.</a:t>
            </a:r>
          </a:p>
          <a:p>
            <a:r>
              <a:rPr lang="ru-RU" sz="2000" dirty="0" smtClean="0"/>
              <a:t>Задержка </a:t>
            </a:r>
            <a:r>
              <a:rPr lang="ru-RU" sz="2000" dirty="0"/>
              <a:t>темпов речевого </a:t>
            </a:r>
            <a:r>
              <a:rPr lang="ru-RU" sz="2000" dirty="0" smtClean="0"/>
              <a:t>развития \ </a:t>
            </a:r>
            <a:r>
              <a:rPr lang="ru-RU" sz="2000" dirty="0"/>
              <a:t>Т</a:t>
            </a:r>
            <a:r>
              <a:rPr lang="ru-RU" sz="2000" dirty="0" smtClean="0"/>
              <a:t>емповая </a:t>
            </a:r>
            <a:r>
              <a:rPr lang="ru-RU" sz="2000" dirty="0"/>
              <a:t>задержка речевого </a:t>
            </a:r>
            <a:r>
              <a:rPr lang="ru-RU" sz="2000" dirty="0" smtClean="0"/>
              <a:t>развития. </a:t>
            </a:r>
            <a:endParaRPr 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258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485</TotalTime>
  <Words>1265</Words>
  <Application>Microsoft Office PowerPoint</Application>
  <PresentationFormat>Экран (4:3)</PresentationFormat>
  <Paragraphs>160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Ясность</vt:lpstr>
      <vt:lpstr>Методологические проблемы формулирования логопедических заключений у детей с ОВЗ </vt:lpstr>
      <vt:lpstr>Состояние здоровья новорожденных  (данные 2017 г., ИКП РАО)</vt:lpstr>
      <vt:lpstr>Статистика аутизма в мире</vt:lpstr>
      <vt:lpstr>Презентация PowerPoint</vt:lpstr>
      <vt:lpstr>Задачи логопедического обследования</vt:lpstr>
      <vt:lpstr>Презентация PowerPoint</vt:lpstr>
      <vt:lpstr>Классификации речевых нарушений</vt:lpstr>
      <vt:lpstr>Варианты пересечения двух классификаций</vt:lpstr>
      <vt:lpstr>Примерные формулировки логопедического заключения (1-3 года)</vt:lpstr>
      <vt:lpstr>Примерные формулировки логопедического заключения (4-7 лет) </vt:lpstr>
      <vt:lpstr>Системное недоразвитие речи лёгкой \ средней \ тяжёлой степени (5-7 лет)</vt:lpstr>
      <vt:lpstr>Примерные формулировки логопедического заключения (5-7 лет)</vt:lpstr>
      <vt:lpstr>Примерные формулировки логопедического заключения (7-15 лет)</vt:lpstr>
      <vt:lpstr>Системное недоразвитие речи лёгкой \ средней \ тяжёлой степени (7-15 лет)</vt:lpstr>
      <vt:lpstr>Примерные формулировки логопедического заключения</vt:lpstr>
      <vt:lpstr>Каковы частотные ошибки при формулировании логопедических заключений?</vt:lpstr>
      <vt:lpstr>Обращение в ТПМПК не требуется</vt:lpstr>
      <vt:lpstr>Обращение в ТПМПК  требуется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Методологические проблемы формулирования логопедических заключений у детей с ОВЗ</dc:title>
  <dc:creator>Serjey</dc:creator>
  <cp:lastModifiedBy>Татьяна</cp:lastModifiedBy>
  <cp:revision>34</cp:revision>
  <dcterms:created xsi:type="dcterms:W3CDTF">2019-11-10T12:18:27Z</dcterms:created>
  <dcterms:modified xsi:type="dcterms:W3CDTF">2019-11-16T14:35:28Z</dcterms:modified>
</cp:coreProperties>
</file>