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6" r:id="rId10"/>
    <p:sldId id="268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0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0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32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1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89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80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5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61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4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52781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23860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3241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79790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3119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576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06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2/8/2024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9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Эффективные стратегии организации логопедической диагностики детей с РАС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Учитель-логопед ТПМПК </a:t>
            </a:r>
          </a:p>
          <a:p>
            <a:r>
              <a:rPr lang="ru-RU" b="1" dirty="0" smtClean="0"/>
              <a:t>Шпаковского муниципального округа </a:t>
            </a:r>
          </a:p>
          <a:p>
            <a:r>
              <a:rPr lang="ru-RU" b="1" dirty="0" smtClean="0"/>
              <a:t>Аверина Елена </a:t>
            </a:r>
            <a:r>
              <a:rPr lang="ru-RU" b="1" dirty="0"/>
              <a:t>П</a:t>
            </a:r>
            <a:r>
              <a:rPr lang="ru-RU" b="1" dirty="0" smtClean="0"/>
              <a:t>етровна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7928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963" y="265089"/>
            <a:ext cx="10058400" cy="896738"/>
          </a:xfrm>
        </p:spPr>
        <p:txBody>
          <a:bodyPr/>
          <a:lstStyle/>
          <a:p>
            <a:r>
              <a:rPr lang="ru-RU" b="1" dirty="0" smtClean="0"/>
              <a:t>   Статистика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0466" y="1161826"/>
            <a:ext cx="10348856" cy="556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3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методы диагностики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624405"/>
            <a:ext cx="8915400" cy="4286817"/>
          </a:xfrm>
        </p:spPr>
        <p:txBody>
          <a:bodyPr>
            <a:normAutofit/>
          </a:bodyPr>
          <a:lstStyle/>
          <a:p>
            <a:r>
              <a:rPr lang="ru-RU" sz="2000" dirty="0"/>
              <a:t>Беседа с родителями: детальная оценка истории развития, жалоб, проблем</a:t>
            </a:r>
          </a:p>
          <a:p>
            <a:r>
              <a:rPr lang="ru-RU" sz="2000" dirty="0"/>
              <a:t>Просмотр видеоматериалов из семейных архивов</a:t>
            </a:r>
          </a:p>
          <a:p>
            <a:r>
              <a:rPr lang="ru-RU" sz="2000" dirty="0"/>
              <a:t>Наблюдение за поведением, действиями и аффективными реакциями </a:t>
            </a:r>
            <a:r>
              <a:rPr lang="ru-RU" sz="2000" dirty="0" smtClean="0"/>
              <a:t>ребёнка</a:t>
            </a:r>
            <a:endParaRPr lang="ru-RU" sz="2000" dirty="0"/>
          </a:p>
          <a:p>
            <a:r>
              <a:rPr lang="ru-RU" sz="2000" dirty="0" smtClean="0"/>
              <a:t>Собственно </a:t>
            </a:r>
            <a:r>
              <a:rPr lang="ru-RU" sz="2000" dirty="0"/>
              <a:t>игровое диагностическое взаимодействие с использованием специальных методов и </a:t>
            </a:r>
            <a:r>
              <a:rPr lang="ru-RU" sz="2000" dirty="0" smtClean="0"/>
              <a:t>приёмов (часто </a:t>
            </a:r>
            <a:r>
              <a:rPr lang="ru-RU" sz="2000" dirty="0"/>
              <a:t>основным методом диагностики может оказаться </a:t>
            </a:r>
            <a:r>
              <a:rPr lang="ru-RU" sz="2000" b="1" u="sng" dirty="0"/>
              <a:t>метод наблюдения</a:t>
            </a:r>
            <a:r>
              <a:rPr lang="ru-RU" sz="2000" dirty="0"/>
              <a:t> за поведением и </a:t>
            </a:r>
            <a:r>
              <a:rPr lang="ru-RU" sz="2000" dirty="0" smtClean="0"/>
              <a:t>способами </a:t>
            </a:r>
            <a:r>
              <a:rPr lang="ru-RU" sz="2000" dirty="0"/>
              <a:t>коммуникации </a:t>
            </a:r>
            <a:r>
              <a:rPr lang="ru-RU" sz="2000" dirty="0" smtClean="0"/>
              <a:t>ребёнка</a:t>
            </a:r>
            <a:r>
              <a:rPr lang="ru-RU" sz="2000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70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 семинара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Когда?</a:t>
            </a:r>
            <a:r>
              <a:rPr lang="ru-RU" sz="2000" dirty="0" smtClean="0"/>
              <a:t> (обеспечиваем готовность)</a:t>
            </a:r>
          </a:p>
          <a:p>
            <a:r>
              <a:rPr lang="ru-RU" sz="2000" b="1" dirty="0" smtClean="0"/>
              <a:t>Где?</a:t>
            </a:r>
            <a:r>
              <a:rPr lang="ru-RU" sz="2000" dirty="0" smtClean="0"/>
              <a:t> (ребенок на своей территории/ на территории взрослого)</a:t>
            </a:r>
          </a:p>
          <a:p>
            <a:r>
              <a:rPr lang="ru-RU" sz="2000" b="1" dirty="0" smtClean="0"/>
              <a:t>С чем? </a:t>
            </a:r>
            <a:r>
              <a:rPr lang="ru-RU" sz="2000" dirty="0" smtClean="0"/>
              <a:t>(предметы, как посредники)</a:t>
            </a:r>
          </a:p>
          <a:p>
            <a:r>
              <a:rPr lang="ru-RU" sz="2000" b="1" dirty="0" smtClean="0"/>
              <a:t>С кем? </a:t>
            </a:r>
            <a:r>
              <a:rPr lang="ru-RU" sz="2000" dirty="0" smtClean="0"/>
              <a:t>(предметы, как собеседники … и собеседники, как предметы)</a:t>
            </a:r>
          </a:p>
          <a:p>
            <a:r>
              <a:rPr lang="ru-RU" sz="2000" b="1" dirty="0" smtClean="0"/>
              <a:t>Что?</a:t>
            </a:r>
            <a:r>
              <a:rPr lang="ru-RU" sz="2000" dirty="0" smtClean="0"/>
              <a:t> (формулирование логопедического заключения)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6892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Функции и дисфункции головного мозга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59106" y="1807285"/>
            <a:ext cx="4643970" cy="47010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Задние </a:t>
            </a:r>
            <a:r>
              <a:rPr lang="ru-RU" sz="2000" b="1" dirty="0" smtClean="0"/>
              <a:t>отделы = «</a:t>
            </a:r>
            <a:r>
              <a:rPr lang="ru-RU" sz="2000" b="1" dirty="0" smtClean="0"/>
              <a:t>система хранения»</a:t>
            </a:r>
          </a:p>
          <a:p>
            <a:r>
              <a:rPr lang="ru-RU" sz="2000" dirty="0" smtClean="0"/>
              <a:t>Обработка, различение, хранение информации (разной модальности) из окружающего мира</a:t>
            </a:r>
          </a:p>
          <a:p>
            <a:r>
              <a:rPr lang="ru-RU" sz="2000" dirty="0" err="1" smtClean="0"/>
              <a:t>Гнозис</a:t>
            </a:r>
            <a:r>
              <a:rPr lang="ru-RU" sz="2000" dirty="0" smtClean="0"/>
              <a:t>, обобщение, классификация</a:t>
            </a:r>
          </a:p>
          <a:p>
            <a:r>
              <a:rPr lang="ru-RU" sz="2000" dirty="0" smtClean="0"/>
              <a:t>Категоризация</a:t>
            </a:r>
          </a:p>
          <a:p>
            <a:pPr marL="0" indent="0">
              <a:buNone/>
            </a:pPr>
            <a:r>
              <a:rPr lang="ru-RU" sz="2000" i="1" u="sng" dirty="0" smtClean="0"/>
              <a:t>Дисфункции</a:t>
            </a:r>
          </a:p>
          <a:p>
            <a:r>
              <a:rPr lang="ru-RU" sz="2000" dirty="0" smtClean="0"/>
              <a:t>Трудности распознавания (агнозии), дифференциации, обобщения и категоризации</a:t>
            </a: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7153835" y="1807285"/>
            <a:ext cx="4572000" cy="47010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/>
              <a:t>Передние отделы = «механизмы адаптации»</a:t>
            </a:r>
          </a:p>
          <a:p>
            <a:r>
              <a:rPr lang="ru-RU" sz="2000" dirty="0" smtClean="0"/>
              <a:t>Реализация последовательности действий</a:t>
            </a:r>
          </a:p>
          <a:p>
            <a:r>
              <a:rPr lang="ru-RU" sz="2000" dirty="0" smtClean="0"/>
              <a:t>Программирование целенаправленной деятельности и поведения</a:t>
            </a:r>
          </a:p>
          <a:p>
            <a:r>
              <a:rPr lang="ru-RU" sz="2000" dirty="0" smtClean="0"/>
              <a:t>Принятие решений</a:t>
            </a:r>
          </a:p>
          <a:p>
            <a:pPr marL="0" indent="0">
              <a:buNone/>
            </a:pPr>
            <a:r>
              <a:rPr lang="ru-RU" sz="2000" i="1" u="sng" dirty="0" smtClean="0"/>
              <a:t>Дисфункции</a:t>
            </a:r>
          </a:p>
          <a:p>
            <a:r>
              <a:rPr lang="ru-RU" sz="2000" dirty="0" smtClean="0"/>
              <a:t>Персеверации, стереотипии, эхо-симптоматика</a:t>
            </a:r>
          </a:p>
        </p:txBody>
      </p:sp>
    </p:spTree>
    <p:extLst>
      <p:ext uri="{BB962C8B-B14F-4D97-AF65-F5344CB8AC3E}">
        <p14:creationId xmlns:p14="http://schemas.microsoft.com/office/powerpoint/2010/main" val="64307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Когда?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Когда сыт</a:t>
            </a:r>
          </a:p>
          <a:p>
            <a:r>
              <a:rPr lang="ru-RU" sz="2000" dirty="0" smtClean="0"/>
              <a:t>Когда выспался</a:t>
            </a:r>
          </a:p>
          <a:p>
            <a:r>
              <a:rPr lang="ru-RU" sz="2000" dirty="0" smtClean="0"/>
              <a:t>Когда занимался спокойным привычным делом (нет </a:t>
            </a:r>
            <a:r>
              <a:rPr lang="ru-RU" sz="2000" dirty="0" err="1" smtClean="0"/>
              <a:t>сверхзначимости</a:t>
            </a:r>
            <a:r>
              <a:rPr lang="ru-RU" sz="2000" dirty="0" smtClean="0"/>
              <a:t>, но есть возможность подождать – и переключиться)</a:t>
            </a:r>
          </a:p>
          <a:p>
            <a:r>
              <a:rPr lang="ru-RU" sz="2000" b="1" dirty="0" smtClean="0"/>
              <a:t>НЕ</a:t>
            </a:r>
            <a:r>
              <a:rPr lang="ru-RU" sz="2000" dirty="0" smtClean="0"/>
              <a:t> мультфильмы/ компьютерная игра (стимуляция коры, </a:t>
            </a:r>
            <a:r>
              <a:rPr lang="ru-RU" sz="2000" b="1" dirty="0" smtClean="0"/>
              <a:t>НЕ</a:t>
            </a:r>
            <a:r>
              <a:rPr lang="ru-RU" sz="2000" dirty="0" smtClean="0"/>
              <a:t> требующая усилий от ребёнка – ни одна деятельность не является настолько интересной и при этом не обходится так «дёшево»)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37280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Где?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Стол и два стула (ближе всего к выходу)</a:t>
            </a:r>
          </a:p>
          <a:p>
            <a:r>
              <a:rPr lang="ru-RU" sz="2000" dirty="0" smtClean="0"/>
              <a:t>Маленькие коврики</a:t>
            </a:r>
          </a:p>
          <a:p>
            <a:r>
              <a:rPr lang="ru-RU" sz="2000" dirty="0" smtClean="0"/>
              <a:t>Кресло-мешок/ подушка/вращающееся кресло</a:t>
            </a:r>
          </a:p>
          <a:p>
            <a:r>
              <a:rPr lang="ru-RU" sz="2000" dirty="0" smtClean="0"/>
              <a:t>Предметы</a:t>
            </a:r>
          </a:p>
          <a:p>
            <a:r>
              <a:rPr lang="ru-RU" sz="2000" dirty="0" smtClean="0"/>
              <a:t>Минимум в свободном доступе на открытой полке (звучащий, с движущимися частями, яркий, сборно-разборный, мягкий или пушистый)</a:t>
            </a:r>
          </a:p>
          <a:p>
            <a:r>
              <a:rPr lang="ru-RU" sz="2000" dirty="0" smtClean="0"/>
              <a:t>Много интересного в шкафу за закрытой дверью/ в закрытых коробках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60928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 чем?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Время / синхронные действия / комментарий / небольшая модификация / комментарий / объект внимания ребёнка – в область следующего задания / объект ИСЧЕЗАЕТ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47620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«Золотой стандарт»</a:t>
            </a:r>
            <a:br>
              <a:rPr lang="ru-RU" b="1" dirty="0"/>
            </a:br>
            <a:r>
              <a:rPr lang="ru-RU" b="1" dirty="0"/>
              <a:t>диагностики РАС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0497" y="2005330"/>
            <a:ext cx="2899190" cy="40227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816" y="2432199"/>
            <a:ext cx="2556429" cy="359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48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9895" y="461984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Модуль 1 </a:t>
            </a:r>
            <a:r>
              <a:rPr lang="ru-RU" sz="3100" b="1" dirty="0" smtClean="0"/>
              <a:t>(ребёнок использует </a:t>
            </a:r>
            <a:r>
              <a:rPr lang="ru-RU" sz="3100" b="1" dirty="0"/>
              <a:t>отдельные слова или вообще не </a:t>
            </a:r>
            <a:r>
              <a:rPr lang="ru-RU" sz="3100" b="1" dirty="0" smtClean="0"/>
              <a:t>разговаривает)</a:t>
            </a:r>
            <a:endParaRPr lang="ru-RU" sz="31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8076" y="1968649"/>
            <a:ext cx="9603506" cy="4722607"/>
          </a:xfrm>
        </p:spPr>
        <p:txBody>
          <a:bodyPr>
            <a:normAutofit/>
          </a:bodyPr>
          <a:lstStyle/>
          <a:p>
            <a:r>
              <a:rPr lang="ru-RU" sz="2000" dirty="0"/>
              <a:t>Свободная </a:t>
            </a:r>
            <a:r>
              <a:rPr lang="ru-RU" sz="2000" dirty="0" smtClean="0"/>
              <a:t>игра</a:t>
            </a:r>
          </a:p>
          <a:p>
            <a:r>
              <a:rPr lang="ru-RU" sz="2000" dirty="0"/>
              <a:t>Реакция на </a:t>
            </a:r>
            <a:r>
              <a:rPr lang="ru-RU" sz="2000" dirty="0" smtClean="0"/>
              <a:t>имя</a:t>
            </a:r>
          </a:p>
          <a:p>
            <a:r>
              <a:rPr lang="ru-RU" sz="2000" dirty="0"/>
              <a:t>Реакция на совместное </a:t>
            </a:r>
            <a:r>
              <a:rPr lang="ru-RU" sz="2000" dirty="0" smtClean="0"/>
              <a:t>внимание</a:t>
            </a:r>
          </a:p>
          <a:p>
            <a:r>
              <a:rPr lang="ru-RU" sz="2000" dirty="0"/>
              <a:t>Игра с мыльными </a:t>
            </a:r>
            <a:r>
              <a:rPr lang="ru-RU" sz="2000" dirty="0" smtClean="0"/>
              <a:t>пузырями</a:t>
            </a:r>
          </a:p>
          <a:p>
            <a:r>
              <a:rPr lang="ru-RU" sz="2000" dirty="0"/>
              <a:t>Ожидание привычных действий </a:t>
            </a:r>
            <a:r>
              <a:rPr lang="ru-RU" sz="2000" dirty="0" smtClean="0"/>
              <a:t>с предметами</a:t>
            </a:r>
          </a:p>
          <a:p>
            <a:r>
              <a:rPr lang="ru-RU" sz="2000" dirty="0"/>
              <a:t>Ответная социальная </a:t>
            </a:r>
            <a:r>
              <a:rPr lang="ru-RU" sz="2000" dirty="0" smtClean="0"/>
              <a:t>улыбка</a:t>
            </a:r>
          </a:p>
          <a:p>
            <a:r>
              <a:rPr lang="ru-RU" sz="2000" dirty="0"/>
              <a:t>Ожидание привычных </a:t>
            </a:r>
            <a:r>
              <a:rPr lang="ru-RU" sz="2000" dirty="0" smtClean="0"/>
              <a:t>социальных действий</a:t>
            </a:r>
          </a:p>
          <a:p>
            <a:r>
              <a:rPr lang="ru-RU" sz="2000" dirty="0"/>
              <a:t>Функциональная и </a:t>
            </a:r>
            <a:r>
              <a:rPr lang="ru-RU" sz="2000" dirty="0" smtClean="0"/>
              <a:t>символическая имитация</a:t>
            </a:r>
          </a:p>
          <a:p>
            <a:r>
              <a:rPr lang="ru-RU" sz="2000" dirty="0"/>
              <a:t>Празднование дня </a:t>
            </a:r>
            <a:r>
              <a:rPr lang="ru-RU" sz="2000" dirty="0" smtClean="0"/>
              <a:t>рождения / Купание</a:t>
            </a:r>
          </a:p>
          <a:p>
            <a:r>
              <a:rPr lang="ru-RU" sz="2000" dirty="0"/>
              <a:t>Угощение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104" y="1742874"/>
            <a:ext cx="4265221" cy="20213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0001" y="3622551"/>
            <a:ext cx="1737302" cy="17373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0238" y="5405482"/>
            <a:ext cx="2334129" cy="124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24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 кем?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75012"/>
            <a:ext cx="8915400" cy="4442908"/>
          </a:xfrm>
        </p:spPr>
        <p:txBody>
          <a:bodyPr/>
          <a:lstStyle/>
          <a:p>
            <a:r>
              <a:rPr lang="ru-RU" sz="2000" dirty="0" smtClean="0"/>
              <a:t>Взрослые (мама, члены семьи)</a:t>
            </a:r>
          </a:p>
          <a:p>
            <a:r>
              <a:rPr lang="ru-RU" sz="2000" dirty="0" smtClean="0"/>
              <a:t>+ знают способы взаимодействия с ребёнком</a:t>
            </a:r>
          </a:p>
          <a:p>
            <a:r>
              <a:rPr lang="ru-RU" sz="2000" dirty="0" smtClean="0"/>
              <a:t>+/- сильная зависимость</a:t>
            </a:r>
          </a:p>
          <a:p>
            <a:r>
              <a:rPr lang="ru-RU" sz="2000" dirty="0" smtClean="0"/>
              <a:t>- ребёнок знает, как манипулировать мамой</a:t>
            </a:r>
          </a:p>
          <a:p>
            <a:r>
              <a:rPr lang="ru-RU" sz="2000" dirty="0" smtClean="0"/>
              <a:t>Видео, аудио, демонстрирующие потенциал ребёнка</a:t>
            </a:r>
          </a:p>
          <a:p>
            <a:r>
              <a:rPr lang="ru-RU" sz="2000" dirty="0" smtClean="0"/>
              <a:t>Специалист = новое лицо</a:t>
            </a:r>
          </a:p>
          <a:p>
            <a:r>
              <a:rPr lang="ru-RU" sz="2000" dirty="0" smtClean="0"/>
              <a:t>+ эмоциональное включение</a:t>
            </a:r>
          </a:p>
          <a:p>
            <a:r>
              <a:rPr lang="ru-RU" sz="2000" dirty="0" smtClean="0"/>
              <a:t>- страх/ социальный партнёр/ источник предметной деятельности/ вестибулярной стимуляции</a:t>
            </a:r>
            <a:endParaRPr lang="ru-RU" sz="2000" dirty="0"/>
          </a:p>
          <a:p>
            <a:endParaRPr lang="ru-RU" dirty="0" smtClean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130936" y="4991548"/>
            <a:ext cx="2689412" cy="215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223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b="1" dirty="0" smtClean="0"/>
              <a:t>ПОМНИМ!</a:t>
            </a:r>
          </a:p>
          <a:p>
            <a:r>
              <a:rPr lang="ru-RU" sz="2000" dirty="0" smtClean="0"/>
              <a:t>В российской клинической психологии и психолого-педагогической практике варианты аутистических расстройств относят к вариантам </a:t>
            </a:r>
          </a:p>
          <a:p>
            <a:pPr marL="0" indent="0">
              <a:buNone/>
            </a:pPr>
            <a:r>
              <a:rPr lang="ru-RU" sz="2000" b="1" dirty="0" smtClean="0"/>
              <a:t>      ИСКАЖЕННОГО ПСИХИЧЕСКГО РАЗВИТИЯ </a:t>
            </a:r>
          </a:p>
          <a:p>
            <a:pPr marL="0" indent="0">
              <a:buNone/>
            </a:pPr>
            <a:r>
              <a:rPr lang="ru-RU" sz="2000" dirty="0" smtClean="0"/>
              <a:t>      (Г.Е Сухарева, В.Е. Каган, В.В. Лебединский и др.)</a:t>
            </a:r>
          </a:p>
          <a:p>
            <a:r>
              <a:rPr lang="ru-RU" sz="2000" dirty="0" smtClean="0"/>
              <a:t>Логопедическое заключение: специфическое недоразвитие речи лёгкой\средней\тяжёлой степени.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7295573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197</TotalTime>
  <Words>470</Words>
  <Application>Microsoft Office PowerPoint</Application>
  <PresentationFormat>Широкоэкранный</PresentationFormat>
  <Paragraphs>70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Легкий дым</vt:lpstr>
      <vt:lpstr>Эффективные стратегии организации логопедической диагностики детей с РАС</vt:lpstr>
      <vt:lpstr>   Статистика</vt:lpstr>
      <vt:lpstr>Основные методы диагностики</vt:lpstr>
      <vt:lpstr>План семинара</vt:lpstr>
      <vt:lpstr>Функции и дисфункции головного мозга</vt:lpstr>
      <vt:lpstr>Когда?</vt:lpstr>
      <vt:lpstr>Где?</vt:lpstr>
      <vt:lpstr>С чем?</vt:lpstr>
      <vt:lpstr>«Золотой стандарт» диагностики РАС</vt:lpstr>
      <vt:lpstr>Модуль 1 (ребёнок использует отдельные слова или вообще не разговаривает)</vt:lpstr>
      <vt:lpstr>С кем?</vt:lpstr>
      <vt:lpstr>Что?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Эффективные стратегии организации логопедической диагностики детей с РАС</dc:title>
  <dc:creator>Админ</dc:creator>
  <cp:lastModifiedBy>Админ</cp:lastModifiedBy>
  <cp:revision>21</cp:revision>
  <dcterms:created xsi:type="dcterms:W3CDTF">2024-01-23T15:04:55Z</dcterms:created>
  <dcterms:modified xsi:type="dcterms:W3CDTF">2024-02-08T17:21:17Z</dcterms:modified>
</cp:coreProperties>
</file>