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  <a:alpha val="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alpha val="0"/>
                <a:lumMod val="30000"/>
                <a:lumOff val="7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342900"/>
            <a:ext cx="11002962" cy="6076949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XV ЕЖЕГОДНАЯ КРАЕВАЯ КОНФЕРЕНЦИЯ СПЕЦИАЛИСТОВ СЛУЖБ</a:t>
            </a:r>
          </a:p>
          <a:p>
            <a:pPr algn="ctr"/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ПСИХОЛОГО-ПЕДАГОГИЧЕСКОГО СОПРОВОЖДЕНИЯ СИСТЕМЫ ОБРАЗОВАНИЯ</a:t>
            </a:r>
          </a:p>
          <a:p>
            <a:pPr algn="ctr"/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СТАВРОПОЛЬСКОГО КРАЯ</a:t>
            </a: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Психиатрия детского возраста: актуальные проблемы диагностики </a:t>
            </a:r>
          </a:p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комплексный подход к лечению</a:t>
            </a:r>
          </a:p>
          <a:p>
            <a:pPr algn="ctr"/>
            <a:endParaRPr lang="ru-RU" sz="2000" b="1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Врач-психиатр детский</a:t>
            </a:r>
          </a:p>
          <a:p>
            <a:pPr algn="r"/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Водяной Д.В.</a:t>
            </a:r>
          </a:p>
        </p:txBody>
      </p:sp>
    </p:spTree>
    <p:extLst>
      <p:ext uri="{BB962C8B-B14F-4D97-AF65-F5344CB8AC3E}">
        <p14:creationId xmlns:p14="http://schemas.microsoft.com/office/powerpoint/2010/main" val="3036013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7000"/>
                <a:hueMod val="92000"/>
                <a:satMod val="169000"/>
                <a:alpha val="0"/>
                <a:lumMod val="30000"/>
                <a:lumOff val="7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57225"/>
            <a:ext cx="11002963" cy="5048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Актуальность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619250"/>
            <a:ext cx="11002962" cy="4800599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19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данным официальной статистики, в России насчитывается около одного миллиона детей и подростков, страдающих психическими и наркологическими заболеваниями, что составляет 2,5–3,5 % детского и подросткового населения. В мире около 14% лиц в возрасте от 10 до 19 лет страдают психическими расстройствами, однако, эти проблемы часто не диагностируются и остаются без должного вмешательства. </a:t>
            </a:r>
          </a:p>
          <a:p>
            <a:pPr algn="just"/>
            <a:r>
              <a:rPr lang="ru-RU" sz="19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По данным Всемирной организации здравоохранения, на проблемы психического здоровья приходится более 15% бремени болезней и травм среди подростков, при этом депрессия является четвертой по значимости причиной заболеваний, а 20% подростков демонстрируют тот или иной уровень депрессивной симптоматики или тревоги. </a:t>
            </a:r>
          </a:p>
          <a:p>
            <a:pPr algn="just"/>
            <a:r>
              <a:rPr lang="ru-RU" sz="1900" b="1" i="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В</a:t>
            </a:r>
            <a:r>
              <a:rPr lang="ru-RU" sz="19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под наблюдение с диагнозом, установленным впервые в жизни (на 100 тыс. населения) по классу психических расстройств и расстройств поведения, ведущей причиной у всего населения явились «психозы и состояние слабоумия» — </a:t>
            </a: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50</a:t>
            </a:r>
            <a:r>
              <a:rPr lang="ru-RU" sz="19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%; у детей 0–14 лет и, особенно, 15–17 лет — «психические расстройства </a:t>
            </a:r>
            <a:r>
              <a:rPr lang="ru-RU" sz="19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непсихотического</a:t>
            </a:r>
            <a:r>
              <a:rPr lang="ru-RU" sz="19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характера» — 1/3 и 1/2 соответственно. 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526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85800"/>
            <a:ext cx="11002963" cy="5048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Основные факторы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619250"/>
            <a:ext cx="11002962" cy="480059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Генетические и биологические факторы</a:t>
            </a:r>
            <a:endParaRPr lang="ru-RU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СОМАТИЧЕСКИЕ (ЭКЗОГЕННЫЕ) ЭТИОЛОГИЧЕСКИЕ ФАКТОРЫ</a:t>
            </a:r>
            <a:endParaRPr lang="ru-RU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Семейные факторы</a:t>
            </a:r>
            <a:endParaRPr lang="ru-RU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СТРЕССОВЫЕ ФАКТОРЫ</a:t>
            </a:r>
            <a:endParaRPr lang="ru-RU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cap="all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Социальное окружение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Navigo"/>
                <a:ea typeface="Times New Roman" panose="02020603050405020304" pitchFamily="18" charset="0"/>
                <a:cs typeface="Times New Roman" panose="02020603050405020304" pitchFamily="18" charset="0"/>
              </a:rPr>
              <a:t>Влияние цифровых технологий и социальных сетей</a:t>
            </a:r>
            <a:endParaRPr lang="ru-RU" sz="2400" b="1" dirty="0">
              <a:solidFill>
                <a:schemeClr val="bg1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bg1"/>
                </a:solidFill>
                <a:effectLst/>
                <a:latin typeface="Navigo"/>
                <a:ea typeface="Calibri" panose="020F0502020204030204" pitchFamily="34" charset="0"/>
                <a:cs typeface="Times New Roman" panose="02020603050405020304" pitchFamily="18" charset="0"/>
              </a:rPr>
              <a:t>Постпандемические</a:t>
            </a:r>
            <a:r>
              <a:rPr lang="ru-RU" sz="2400" b="1" dirty="0">
                <a:solidFill>
                  <a:schemeClr val="bg1"/>
                </a:solidFill>
                <a:effectLst/>
                <a:latin typeface="Navigo"/>
                <a:ea typeface="Calibri" panose="020F0502020204030204" pitchFamily="34" charset="0"/>
                <a:cs typeface="Times New Roman" panose="02020603050405020304" pitchFamily="18" charset="0"/>
              </a:rPr>
              <a:t> последствия</a:t>
            </a:r>
            <a:endParaRPr lang="ru-RU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291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85800"/>
            <a:ext cx="11002963" cy="5048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Взаимодействие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619250"/>
            <a:ext cx="11002962" cy="4800599"/>
          </a:xfrm>
        </p:spPr>
        <p:txBody>
          <a:bodyPr>
            <a:normAutofit/>
          </a:bodyPr>
          <a:lstStyle/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Врач-педиатр</a:t>
            </a: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Врач-невропатолог</a:t>
            </a: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Врач-генетик</a:t>
            </a: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Клинический психолог</a:t>
            </a: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Педагог-психолог</a:t>
            </a: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Дефектолог</a:t>
            </a: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Логопед</a:t>
            </a:r>
          </a:p>
          <a:p>
            <a:pPr marL="342900" indent="-342900" algn="just"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Социальный педагог</a:t>
            </a: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1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85800"/>
            <a:ext cx="11002963" cy="5048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Целевые задачи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619250"/>
            <a:ext cx="11002962" cy="4800599"/>
          </a:xfrm>
        </p:spPr>
        <p:txBody>
          <a:bodyPr>
            <a:normAutofit/>
          </a:bodyPr>
          <a:lstStyle/>
          <a:p>
            <a:pPr marL="285750" indent="-285750" algn="l">
              <a:buClrTx/>
              <a:buFontTx/>
              <a:buChar char="•"/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</a:rPr>
              <a:t>Своевременная диагностика психических нарушений</a:t>
            </a:r>
          </a:p>
          <a:p>
            <a:pPr marL="285750" indent="-285750" algn="l">
              <a:buClrTx/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Профилактическо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</a:rPr>
              <a:t>е направление</a:t>
            </a:r>
          </a:p>
          <a:p>
            <a:pPr marL="285750" indent="-285750" algn="l">
              <a:buClrTx/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</a:rPr>
              <a:t>Разработка комплексных мер коррекции и лечения </a:t>
            </a:r>
            <a:endParaRPr lang="ru-RU" sz="2000" b="1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>
              <a:buClrTx/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Разработка и реализация программ решения медико-социальных проблем, реабилитации</a:t>
            </a:r>
          </a:p>
          <a:p>
            <a:pPr marL="285750" indent="-285750" algn="l">
              <a:buClrTx/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привлечение семей пациентов к реализации индивидуальных программ медико-социальной реабилитации</a:t>
            </a:r>
          </a:p>
          <a:p>
            <a:pPr marL="285750" indent="-285750" algn="l">
              <a:buClrTx/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Решение вопросов опеки</a:t>
            </a:r>
          </a:p>
          <a:p>
            <a:pPr marL="285750" indent="-285750" algn="l">
              <a:buClrTx/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Консультации по вопросам реализации прав и законных интересов лиц, страдающих психическими расстройствами</a:t>
            </a:r>
          </a:p>
          <a:p>
            <a:pPr marL="285750" indent="-285750" algn="l">
              <a:buClrTx/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Организация обучения инвалидов, страдающих психическими расстройствами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1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85800"/>
            <a:ext cx="11002963" cy="5048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Диагностические аспекты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1619250"/>
            <a:ext cx="11002962" cy="4800599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ощущений и восприятия 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мышления 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Нарушения памяти и интеллекта 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Аффективные расстройства 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воли и внимания 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влечений 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сознания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797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504826"/>
          </a:xfrm>
        </p:spPr>
        <p:txBody>
          <a:bodyPr>
            <a:noAutofit/>
          </a:bodyPr>
          <a:lstStyle/>
          <a:p>
            <a:pPr lvl="0" algn="ctr">
              <a:lnSpc>
                <a:spcPct val="107000"/>
              </a:lnSpc>
              <a:buClrTx/>
            </a:pP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ощущений и восприятия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981075"/>
            <a:ext cx="11658600" cy="5438774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ощущений (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сенестопатии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анальгезии,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гипальгезии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гипералгезии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анестезия, гипестезии, гиперестезии, синестезии)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восприятий (агнозия)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Нарушение восприятий (интенсивности) (сенсорная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гиперпатия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сенсорная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гипопатия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дереализация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деперсонализация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соматопсихическая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деперсонализация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аутопсихическая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Искажение восприятий (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метаморфопсии,оптиковестибулярные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расстройства, расстройства «схемы тела») 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Ошибки восприятия (иллюзии, галлюцинации, истинные галлюцинации, псевдогаллюцинации)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732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504826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МЫШЛЕНИЯ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981075"/>
            <a:ext cx="11658600" cy="5438774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процесса мышления </a:t>
            </a: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ускоренное мышление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заторможенное мышление, прерывистость, задержка мыслей (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шперрунг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символика мышления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наплыв мыслей (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ментизм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Расстройства мышления (обстоятельность мышления, персеверация мышления,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бессвязное, или спутанное, мышление, стереотипии, резонерство, аутистическое мышление, паралогическое мышление, разорванность мышления) 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Патологическая продукция мышления (навязчивое мышление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сверхценные идеи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бредовые идеи) 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095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504826"/>
          </a:xfrm>
        </p:spPr>
        <p:txBody>
          <a:bodyPr>
            <a:noAutofit/>
          </a:bodyPr>
          <a:lstStyle/>
          <a:p>
            <a:pPr marL="6350" marR="29845" indent="-6350" algn="ctr">
              <a:lnSpc>
                <a:spcPct val="106000"/>
              </a:lnSpc>
              <a:spcAft>
                <a:spcPts val="350"/>
              </a:spcAft>
            </a:pPr>
            <a:r>
              <a:rPr lang="ru-RU" sz="36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НАРУШЕНИЯ ПАМЯТИ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981075"/>
            <a:ext cx="11658600" cy="543877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Амнезия (амнезия </a:t>
            </a:r>
            <a:r>
              <a:rPr lang="ru-RU" sz="24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антероградная</a:t>
            </a:r>
            <a:r>
              <a:rPr lang="ru-RU" sz="24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амнезия ретроградная, амнезия </a:t>
            </a:r>
            <a:r>
              <a:rPr lang="ru-RU" sz="24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антероретроградная</a:t>
            </a:r>
            <a:r>
              <a:rPr lang="ru-RU" sz="24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гипомнезия</a:t>
            </a:r>
            <a:r>
              <a:rPr lang="ru-RU" sz="24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гипермнезия</a:t>
            </a:r>
            <a:r>
              <a:rPr lang="ru-RU" sz="2400" b="1" dirty="0">
                <a:solidFill>
                  <a:srgbClr val="18171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Tx/>
            </a:pP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Качественные расстройства памяти (обманы памяти), или парамнезии (криптомнезия</a:t>
            </a:r>
            <a:r>
              <a:rPr lang="ru-RU" sz="2400" b="1" dirty="0">
                <a:solidFill>
                  <a:srgbClr val="18171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псевдореминесценции</a:t>
            </a:r>
            <a:r>
              <a:rPr lang="ru-RU" sz="24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(ложные воспоминания), конфабуляции (вымыслы), фантазмы, </a:t>
            </a:r>
            <a:r>
              <a:rPr lang="ru-RU" sz="24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амнестическая</a:t>
            </a:r>
            <a:r>
              <a:rPr lang="ru-RU" sz="24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афазия</a:t>
            </a:r>
            <a:r>
              <a:rPr lang="ru-RU" sz="2400" b="1" dirty="0">
                <a:solidFill>
                  <a:srgbClr val="18171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49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504826"/>
          </a:xfrm>
        </p:spPr>
        <p:txBody>
          <a:bodyPr>
            <a:noAutofit/>
          </a:bodyPr>
          <a:lstStyle/>
          <a:p>
            <a:pPr marL="6350" marR="29845" indent="-6350" algn="ctr">
              <a:lnSpc>
                <a:spcPct val="106000"/>
              </a:lnSpc>
              <a:spcAft>
                <a:spcPts val="350"/>
              </a:spcAft>
            </a:pPr>
            <a:r>
              <a:rPr lang="ru-RU" sz="36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ИНТЕЛЛЕКТА</a:t>
            </a:r>
            <a:endParaRPr lang="ru-RU" sz="3600" b="1" dirty="0">
              <a:solidFill>
                <a:srgbClr val="18171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981075"/>
            <a:ext cx="11658600" cy="5438774"/>
          </a:xfrm>
        </p:spPr>
        <p:txBody>
          <a:bodyPr>
            <a:normAutofit/>
          </a:bodyPr>
          <a:lstStyle/>
          <a:p>
            <a:pPr marL="461645" marR="34290" indent="-457200" algn="just">
              <a:lnSpc>
                <a:spcPct val="106000"/>
              </a:lnSpc>
              <a:spcAft>
                <a:spcPts val="205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Врожденное слабоумие </a:t>
            </a:r>
          </a:p>
          <a:p>
            <a:pPr marL="4445" marR="34290" algn="just">
              <a:lnSpc>
                <a:spcPct val="106000"/>
              </a:lnSpc>
              <a:spcAft>
                <a:spcPts val="205"/>
              </a:spcAft>
              <a:buClrTx/>
            </a:pPr>
            <a:endParaRPr lang="ru-RU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Приобретенное слабоумие (деменция) – тотальная, частичная (эпилептическая деменция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сосудистая (атеросклеротическая) деменция, травматическая деменция, алкогольная деменция, шизофреническая деменция, психогенное слабоумие (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псевдодеменция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состояние снижения психического уровня (снижение уровня личности)</a:t>
            </a:r>
            <a:endParaRPr lang="ru-RU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849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504826"/>
          </a:xfrm>
        </p:spPr>
        <p:txBody>
          <a:bodyPr>
            <a:noAutofit/>
          </a:bodyPr>
          <a:lstStyle/>
          <a:p>
            <a:pPr marL="96520" marR="120015" indent="-6350" algn="ctr">
              <a:lnSpc>
                <a:spcPct val="110000"/>
              </a:lnSpc>
              <a:spcAft>
                <a:spcPts val="645"/>
              </a:spcAft>
            </a:pPr>
            <a:r>
              <a:rPr lang="ru-RU" sz="3600" b="1" dirty="0">
                <a:solidFill>
                  <a:srgbClr val="18171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АФФЕКТИВНЫЕ РАССТРОЙСТВА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981075"/>
            <a:ext cx="11658600" cy="5438774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Изменения настроения 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гипомания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мания, 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эйфория, 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мория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экстаз, депрессия, 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дисфория, тревога, страх)</a:t>
            </a:r>
            <a:endParaRPr lang="ru-RU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Изменения эмоциональной реактивности (патологический аффект, эмоциональная гиперестезия, эмоциональная гипестезия, апатия, эмоциональная тупость</a:t>
            </a:r>
            <a:r>
              <a:rPr lang="ru-RU" sz="2800" b="1" dirty="0">
                <a:solidFill>
                  <a:srgbClr val="18171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Нарушение устойчивости чувств (эмоциональная лабильность, взрывчатость (</a:t>
            </a:r>
            <a:r>
              <a:rPr lang="ru-RU" sz="28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эксплозивность</a:t>
            </a:r>
            <a:r>
              <a:rPr lang="ru-RU" sz="28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800" b="1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тугоподвижность</a:t>
            </a:r>
            <a:r>
              <a:rPr lang="ru-RU" sz="28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эмоций)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Извращение чувств (амбивалентность, эмоциональная неадекватность)</a:t>
            </a:r>
            <a:endParaRPr lang="ru-RU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30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785812"/>
          </a:xfrm>
        </p:spPr>
        <p:txBody>
          <a:bodyPr>
            <a:noAutofit/>
          </a:bodyPr>
          <a:lstStyle/>
          <a:p>
            <a:pPr marL="96520" marR="120015" indent="-6350" algn="ctr">
              <a:lnSpc>
                <a:spcPct val="110000"/>
              </a:lnSpc>
              <a:spcAft>
                <a:spcPts val="645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ВОЛЕВОЙ ДЕЯТЕЛЬНОСТИ </a:t>
            </a:r>
            <a:endParaRPr lang="ru-RU" sz="6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1285875"/>
            <a:ext cx="11658600" cy="5133974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Ослабление (снижение) волевой деятельности (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гипобулия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абулия, ступор, 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субступорозное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состояние 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(повышение) волевой деятельности (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гипербулия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двигательное возбуждение, 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кататоническое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возбуждение, маниакальное возбуждение, эпилептическое возбуждение, тревожное возбуждение)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Извращение волевой деятельности (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парабулия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(эхопраксия,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холалия, 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мутизм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каталепсия, или восковая гибкость, патологическая внушаемость)</a:t>
            </a:r>
            <a:endParaRPr lang="ru-RU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" marR="34290" indent="-6350" algn="ctr">
              <a:lnSpc>
                <a:spcPct val="106000"/>
              </a:lnSpc>
              <a:spcAft>
                <a:spcPts val="205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88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785812"/>
          </a:xfrm>
        </p:spPr>
        <p:txBody>
          <a:bodyPr>
            <a:noAutofit/>
          </a:bodyPr>
          <a:lstStyle/>
          <a:p>
            <a:pPr marL="200025" marR="20955" algn="ctr">
              <a:lnSpc>
                <a:spcPct val="93000"/>
              </a:lnSpc>
              <a:spcAft>
                <a:spcPts val="855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ВЛЕЧЕНИЙ</a:t>
            </a:r>
            <a:endParaRPr lang="ru-RU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1285875"/>
            <a:ext cx="11658600" cy="5133974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Импульсивные влечения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дромомания, клептомания, пиромания,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мифомания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Расстройства пищевого влечения (булимия, полидипсия, анорексия, симптом пика,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копрофагия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Расстройства влечения к самосохранению (обострение (повышение) влечения к самосохранению, ослабление (снижение) влечения к самосохранению, извращение оборонительного влечения, аутоагрессия )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Расстройство полового влечения (гиперсексуальность, </a:t>
            </a:r>
            <a:r>
              <a:rPr lang="ru-RU" sz="2400" b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гипосексуальность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звращения полового влечения (садизм, мазохизм, </a:t>
            </a:r>
            <a:r>
              <a:rPr lang="ru-RU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эксгибиционизм, зоофилия, визионизм (вуайеризм), педофилия</a:t>
            </a:r>
            <a:r>
              <a:rPr lang="ru-RU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" marR="34290" indent="-6350" algn="ctr">
              <a:lnSpc>
                <a:spcPct val="106000"/>
              </a:lnSpc>
              <a:spcAft>
                <a:spcPts val="205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616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785812"/>
          </a:xfrm>
        </p:spPr>
        <p:txBody>
          <a:bodyPr>
            <a:noAutofit/>
          </a:bodyPr>
          <a:lstStyle/>
          <a:p>
            <a:pPr marL="657225" marR="20955" algn="ctr">
              <a:lnSpc>
                <a:spcPct val="93000"/>
              </a:lnSpc>
              <a:spcAft>
                <a:spcPts val="855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СОЗНАНИЯ</a:t>
            </a:r>
            <a:endParaRPr lang="ru-RU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1285875"/>
            <a:ext cx="11658600" cy="513397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ыключение сознания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обеднение сознания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сужение сознания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помрачение сознания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самосознания.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" marR="34290" indent="-6350" algn="ctr">
              <a:lnSpc>
                <a:spcPct val="106000"/>
              </a:lnSpc>
              <a:spcAft>
                <a:spcPts val="205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54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785812"/>
          </a:xfrm>
        </p:spPr>
        <p:txBody>
          <a:bodyPr>
            <a:noAutofit/>
          </a:bodyPr>
          <a:lstStyle/>
          <a:p>
            <a:pPr marL="657225" marR="20955" algn="ctr">
              <a:lnSpc>
                <a:spcPct val="93000"/>
              </a:lnSpc>
              <a:spcAft>
                <a:spcPts val="855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Диагностически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 особенности</a:t>
            </a:r>
            <a:endParaRPr lang="ru-RU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1285875"/>
            <a:ext cx="11658600" cy="5133974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ощущений и восприятия (неврологические/органические нарушения,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неврозоподобные</a:t>
            </a: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конверсионные расстройства, расстройства аутистического/шизофренического спектра)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мышления (неврологические/органические нарушения, неврозы </a:t>
            </a:r>
            <a:r>
              <a:rPr lang="ru-RU" sz="18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навязивых</a:t>
            </a: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состояний, аффективные расстройства, расстройства аутистического/шизофренического спектра)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Нарушения памяти и интеллекта (неврологические/органические нарушения, умственная отсталость, расстройства аутистического/шизофренического спектра) 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Аффективные расстройства (аффективные, невротические нарушения, неврологические/органические нарушения, расстройства аутистического/шизофренического спектра)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воли и внимания (невротические нарушения, неврологические/органические нарушения, расстройства аутистического/шизофренического спектра)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влечений (невротические нарушения, неврологические/органические нарушения, расстройства аутистического/шизофренического спектра)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ClrTx/>
              <a:buFont typeface="+mj-lt"/>
              <a:buAutoNum type="arabicPeriod"/>
            </a:pPr>
            <a:r>
              <a:rPr lang="ru-RU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Расстройства сознания (неврологические/органические нарушения, расстройства аутистического/шизофренического спектра)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" marR="34290" indent="-6350" algn="ctr">
              <a:lnSpc>
                <a:spcPct val="106000"/>
              </a:lnSpc>
              <a:spcAft>
                <a:spcPts val="205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666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785812"/>
          </a:xfrm>
        </p:spPr>
        <p:txBody>
          <a:bodyPr>
            <a:noAutofit/>
          </a:bodyPr>
          <a:lstStyle/>
          <a:p>
            <a:pPr marL="657225" marR="20955" algn="ctr">
              <a:lnSpc>
                <a:spcPct val="93000"/>
              </a:lnSpc>
              <a:spcAft>
                <a:spcPts val="855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маршрутизации </a:t>
            </a:r>
            <a:endParaRPr lang="ru-RU" sz="6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1285875"/>
            <a:ext cx="11658600" cy="5133974"/>
          </a:xfrm>
        </p:spPr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Врач-педиатр (выявление соматических нарушений, задержки развития)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Врач-невролог (определение наличия органического поражения нервной системы, последствий РОПЦНС)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Клинический психолог (нейропсихологические методы диагностики, психотерапия)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Врач-психиатр (детский психиатр) (профильная диагностика нарушений психической сферы)</a:t>
            </a:r>
          </a:p>
          <a:p>
            <a:pPr marL="342900" lvl="0" indent="-342900" algn="just">
              <a:lnSpc>
                <a:spcPct val="107000"/>
              </a:lnSpc>
              <a:buClrTx/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Врач-генетик (пациенты с выраженными аномалиями и (или) пороками развития, множественными стигмами </a:t>
            </a:r>
            <a:r>
              <a:rPr lang="ru-RU" sz="20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дизэмбриогенеза</a:t>
            </a: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если у родителей ребенка имелись дети с наследственной и (или) хромосомной патологией, или хотя бы один из родителей ранее подвергался воздействию мутагенных вредностей (химических, радиационных)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ClrTx/>
              <a:buFont typeface="+mj-lt"/>
              <a:buAutoNum type="arabicPeriod"/>
            </a:pPr>
            <a:r>
              <a:rPr lang="ru-R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Врач-сурдолог-оториноларинголог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" marR="34290" indent="-6350" algn="ctr">
              <a:lnSpc>
                <a:spcPct val="106000"/>
              </a:lnSpc>
              <a:spcAft>
                <a:spcPts val="205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73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754B9-8901-494E-B8FC-0ED59BD6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300038"/>
            <a:ext cx="11002963" cy="785812"/>
          </a:xfrm>
        </p:spPr>
        <p:txBody>
          <a:bodyPr>
            <a:noAutofit/>
          </a:bodyPr>
          <a:lstStyle/>
          <a:p>
            <a:pPr marL="657225" marR="20955" algn="ctr">
              <a:lnSpc>
                <a:spcPct val="93000"/>
              </a:lnSpc>
              <a:spcAft>
                <a:spcPts val="855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Методы коррекции </a:t>
            </a:r>
            <a:endParaRPr lang="ru-RU" sz="9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1285875"/>
            <a:ext cx="11658600" cy="5133974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Состояние компенсации / декомпенсации</a:t>
            </a:r>
          </a:p>
          <a:p>
            <a:pPr marL="457200" indent="-45720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Состояние </a:t>
            </a:r>
            <a:r>
              <a:rPr lang="ru-RU" sz="28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ремисии</a:t>
            </a:r>
            <a: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(полная, неполная, частичная, медикаментозная)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" marR="34290" indent="-6350" algn="ctr">
              <a:lnSpc>
                <a:spcPct val="106000"/>
              </a:lnSpc>
              <a:spcAft>
                <a:spcPts val="205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6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BD5231-445A-4987-A173-D1DB5F02A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1285875"/>
            <a:ext cx="11658600" cy="513397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795" marR="34290" indent="-6350" algn="ctr">
              <a:lnSpc>
                <a:spcPct val="106000"/>
              </a:lnSpc>
              <a:spcAft>
                <a:spcPts val="205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ClrTx/>
            </a:pPr>
            <a:r>
              <a:rPr lang="ru-RU" sz="4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ClrTx/>
              <a:buFont typeface="Arial" panose="020B0604020202020204" pitchFamily="34" charset="0"/>
              <a:buChar char="•"/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658550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105</TotalTime>
  <Words>1023</Words>
  <Application>Microsoft Office PowerPoint</Application>
  <PresentationFormat>Широкоэкранный</PresentationFormat>
  <Paragraphs>264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Navigo</vt:lpstr>
      <vt:lpstr>Times New Roman</vt:lpstr>
      <vt:lpstr>Wingdings 3</vt:lpstr>
      <vt:lpstr>Сектор</vt:lpstr>
      <vt:lpstr>Презентация PowerPoint</vt:lpstr>
      <vt:lpstr>Актуальность</vt:lpstr>
      <vt:lpstr>Основные факторы</vt:lpstr>
      <vt:lpstr>Взаимодействие</vt:lpstr>
      <vt:lpstr>Целевые задачи</vt:lpstr>
      <vt:lpstr>Диагностические аспекты</vt:lpstr>
      <vt:lpstr>Расстройства ощущений и восприятия </vt:lpstr>
      <vt:lpstr>РАССТРОЙСТВА МЫШЛЕНИЯ</vt:lpstr>
      <vt:lpstr>НАРУШЕНИЯ ПАМЯТИ</vt:lpstr>
      <vt:lpstr>НАРУШЕНИЕ ИНТЕЛЛЕКТА</vt:lpstr>
      <vt:lpstr>АФФЕКТИВНЫЕ РАССТРОЙСТВА</vt:lpstr>
      <vt:lpstr>РАССТРОЙСТВА ВОЛЕВОЙ ДЕЯТЕЛЬНОСТИ </vt:lpstr>
      <vt:lpstr>РАССТРОЙСТВА ВЛЕЧЕНИЙ</vt:lpstr>
      <vt:lpstr>РАССТРОЙСТВА СОЗНАНИЯ</vt:lpstr>
      <vt:lpstr>Диагностические особенности</vt:lpstr>
      <vt:lpstr>Основные направления маршрутизации </vt:lpstr>
      <vt:lpstr>Методы коррекции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Актуальность</dc:title>
  <dc:creator>Просто гость</dc:creator>
  <cp:lastModifiedBy>Просто гость</cp:lastModifiedBy>
  <cp:revision>20</cp:revision>
  <dcterms:created xsi:type="dcterms:W3CDTF">2025-10-30T15:43:21Z</dcterms:created>
  <dcterms:modified xsi:type="dcterms:W3CDTF">2025-10-30T17:29:08Z</dcterms:modified>
</cp:coreProperties>
</file>