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98"/>
  </p:notesMasterIdLst>
  <p:sldIdLst>
    <p:sldId id="256" r:id="rId2"/>
    <p:sldId id="270" r:id="rId3"/>
    <p:sldId id="257" r:id="rId4"/>
    <p:sldId id="271" r:id="rId5"/>
    <p:sldId id="272" r:id="rId6"/>
    <p:sldId id="335" r:id="rId7"/>
    <p:sldId id="258" r:id="rId8"/>
    <p:sldId id="274" r:id="rId9"/>
    <p:sldId id="275" r:id="rId10"/>
    <p:sldId id="276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291" r:id="rId19"/>
    <p:sldId id="292" r:id="rId20"/>
    <p:sldId id="364" r:id="rId21"/>
    <p:sldId id="300" r:id="rId22"/>
    <p:sldId id="294" r:id="rId23"/>
    <p:sldId id="374" r:id="rId24"/>
    <p:sldId id="375" r:id="rId25"/>
    <p:sldId id="366" r:id="rId26"/>
    <p:sldId id="376" r:id="rId27"/>
    <p:sldId id="295" r:id="rId28"/>
    <p:sldId id="296" r:id="rId29"/>
    <p:sldId id="297" r:id="rId30"/>
    <p:sldId id="298" r:id="rId31"/>
    <p:sldId id="299" r:id="rId32"/>
    <p:sldId id="301" r:id="rId33"/>
    <p:sldId id="363" r:id="rId34"/>
    <p:sldId id="302" r:id="rId35"/>
    <p:sldId id="259" r:id="rId36"/>
    <p:sldId id="260" r:id="rId37"/>
    <p:sldId id="261" r:id="rId38"/>
    <p:sldId id="304" r:id="rId39"/>
    <p:sldId id="306" r:id="rId40"/>
    <p:sldId id="308" r:id="rId41"/>
    <p:sldId id="262" r:id="rId42"/>
    <p:sldId id="263" r:id="rId43"/>
    <p:sldId id="265" r:id="rId44"/>
    <p:sldId id="264" r:id="rId45"/>
    <p:sldId id="310" r:id="rId46"/>
    <p:sldId id="266" r:id="rId47"/>
    <p:sldId id="267" r:id="rId48"/>
    <p:sldId id="268" r:id="rId49"/>
    <p:sldId id="269" r:id="rId50"/>
    <p:sldId id="277" r:id="rId51"/>
    <p:sldId id="326" r:id="rId52"/>
    <p:sldId id="327" r:id="rId53"/>
    <p:sldId id="328" r:id="rId54"/>
    <p:sldId id="329" r:id="rId55"/>
    <p:sldId id="330" r:id="rId56"/>
    <p:sldId id="331" r:id="rId57"/>
    <p:sldId id="332" r:id="rId58"/>
    <p:sldId id="333" r:id="rId59"/>
    <p:sldId id="334" r:id="rId60"/>
    <p:sldId id="278" r:id="rId61"/>
    <p:sldId id="279" r:id="rId62"/>
    <p:sldId id="280" r:id="rId63"/>
    <p:sldId id="281" r:id="rId64"/>
    <p:sldId id="282" r:id="rId65"/>
    <p:sldId id="311" r:id="rId66"/>
    <p:sldId id="313" r:id="rId67"/>
    <p:sldId id="312" r:id="rId68"/>
    <p:sldId id="283" r:id="rId69"/>
    <p:sldId id="315" r:id="rId70"/>
    <p:sldId id="317" r:id="rId71"/>
    <p:sldId id="319" r:id="rId72"/>
    <p:sldId id="321" r:id="rId73"/>
    <p:sldId id="323" r:id="rId74"/>
    <p:sldId id="325" r:id="rId75"/>
    <p:sldId id="336" r:id="rId76"/>
    <p:sldId id="337" r:id="rId77"/>
    <p:sldId id="339" r:id="rId78"/>
    <p:sldId id="342" r:id="rId79"/>
    <p:sldId id="345" r:id="rId80"/>
    <p:sldId id="347" r:id="rId81"/>
    <p:sldId id="348" r:id="rId82"/>
    <p:sldId id="349" r:id="rId83"/>
    <p:sldId id="350" r:id="rId84"/>
    <p:sldId id="351" r:id="rId85"/>
    <p:sldId id="355" r:id="rId86"/>
    <p:sldId id="356" r:id="rId87"/>
    <p:sldId id="357" r:id="rId88"/>
    <p:sldId id="359" r:id="rId89"/>
    <p:sldId id="361" r:id="rId90"/>
    <p:sldId id="367" r:id="rId91"/>
    <p:sldId id="362" r:id="rId92"/>
    <p:sldId id="368" r:id="rId93"/>
    <p:sldId id="373" r:id="rId94"/>
    <p:sldId id="369" r:id="rId95"/>
    <p:sldId id="377" r:id="rId96"/>
    <p:sldId id="378" r:id="rId9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22" autoAdjust="0"/>
    <p:restoredTop sz="94660"/>
  </p:normalViewPr>
  <p:slideViewPr>
    <p:cSldViewPr>
      <p:cViewPr varScale="1">
        <p:scale>
          <a:sx n="81" d="100"/>
          <a:sy n="81" d="100"/>
        </p:scale>
        <p:origin x="-106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slide" Target="slides/slide9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D6D187-6668-445D-A2D0-FB4BC860F2FA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D84CE0-4C1E-453A-AD6F-C410716D25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1531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FF3327-9123-4EAD-9C6E-A50C0B622547}" type="slidenum">
              <a:rPr lang="ru-RU" smtClean="0"/>
              <a:pPr/>
              <a:t>85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9016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kopilkaurokov.ru/logopediya/prochee/osobiennosti-narushienii-pis-miennoi-riechi-i-ikh-korriektsiia-u-umstvienno-otstalykh-shkol-nikov" TargetMode="Externa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Дифференциальная диагностика дисграфии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r"/>
            <a:r>
              <a:rPr lang="ru-RU" dirty="0" smtClean="0">
                <a:solidFill>
                  <a:schemeClr val="tx1"/>
                </a:solidFill>
              </a:rPr>
              <a:t>Автор составитель:</a:t>
            </a:r>
          </a:p>
          <a:p>
            <a:pPr algn="r"/>
            <a:r>
              <a:rPr lang="ru-RU" dirty="0" smtClean="0"/>
              <a:t>Учитель – логопед МБОУ СОШ № 5</a:t>
            </a:r>
          </a:p>
          <a:p>
            <a:pPr algn="r"/>
            <a:r>
              <a:rPr lang="ru-RU" dirty="0" smtClean="0">
                <a:solidFill>
                  <a:schemeClr val="tx1"/>
                </a:solidFill>
              </a:rPr>
              <a:t>Зольникова Наталья Николаевна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277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/>
          </a:bodyPr>
          <a:lstStyle/>
          <a:p>
            <a:r>
              <a:rPr lang="ru-RU" sz="1800" dirty="0"/>
              <a:t>Дифференциальная диагностика в логопедии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000" b="1" dirty="0"/>
              <a:t>Дифференциальная диагностика нарушений письма </a:t>
            </a:r>
            <a:r>
              <a:rPr lang="ru-RU" sz="2000" dirty="0"/>
              <a:t>в логопедической практике – это процедура разграничения речевых расстройств, которые имеют сходную симптоматику, но различаются по причинам, механизмам и тактике коррекционного воздействия.</a:t>
            </a:r>
          </a:p>
          <a:p>
            <a:pPr marL="0" indent="0">
              <a:buNone/>
            </a:pPr>
            <a:r>
              <a:rPr lang="ru-RU" sz="2000" dirty="0"/>
              <a:t>Некоторые аспекты, которые учитываются при дифференциальной диагностике:</a:t>
            </a:r>
          </a:p>
          <a:p>
            <a:r>
              <a:rPr lang="ru-RU" sz="2000" b="1" dirty="0"/>
              <a:t>Особенности общей и речевой моторики</a:t>
            </a:r>
            <a:r>
              <a:rPr lang="ru-RU" sz="2000" dirty="0"/>
              <a:t>.</a:t>
            </a:r>
          </a:p>
          <a:p>
            <a:r>
              <a:rPr lang="ru-RU" sz="2000" b="1" dirty="0"/>
              <a:t>Состояние трёх структурных компонентов речи</a:t>
            </a:r>
            <a:r>
              <a:rPr lang="ru-RU" sz="2000" dirty="0"/>
              <a:t>: фонетики (звукопроизношение, фонематический слух, звуковой анализ и синтез, просодия и т. д.), лексики (пассивный и активный словарь), грамматики (формы словообразования, словоизменение, порядок слов в предложении).</a:t>
            </a:r>
          </a:p>
          <a:p>
            <a:r>
              <a:rPr lang="ru-RU" sz="2000" b="1" dirty="0"/>
              <a:t>Специфика развития связной речи</a:t>
            </a:r>
            <a:r>
              <a:rPr lang="ru-RU" sz="2000" dirty="0"/>
              <a:t> (устной и письменной).</a:t>
            </a:r>
          </a:p>
          <a:p>
            <a:r>
              <a:rPr lang="ru-RU" sz="2000" b="1" dirty="0"/>
              <a:t>Особенности нарушений</a:t>
            </a:r>
            <a:r>
              <a:rPr lang="ru-RU" sz="2000" dirty="0"/>
              <a:t>: какие языковые средства (или их применение) нарушены.</a:t>
            </a:r>
          </a:p>
          <a:p>
            <a:r>
              <a:rPr lang="ru-RU" sz="2000" b="1" dirty="0"/>
              <a:t>Ведущий, первичный дефект, вторичные нарушения</a:t>
            </a:r>
            <a:r>
              <a:rPr lang="ru-RU" sz="2000" dirty="0"/>
              <a:t>.</a:t>
            </a:r>
          </a:p>
          <a:p>
            <a:r>
              <a:rPr lang="ru-RU" sz="2000" b="1" dirty="0"/>
              <a:t>Характер лексико-грамматических ошибок</a:t>
            </a:r>
            <a:r>
              <a:rPr lang="ru-RU" sz="2000" dirty="0"/>
              <a:t> (грубые или менее грубые) и их устойчивость.</a:t>
            </a:r>
          </a:p>
          <a:p>
            <a:pPr marL="0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793087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22314"/>
          </a:xfrm>
        </p:spPr>
        <p:txBody>
          <a:bodyPr>
            <a:normAutofit/>
          </a:bodyPr>
          <a:lstStyle/>
          <a:p>
            <a:r>
              <a:rPr lang="ru-RU" dirty="0"/>
              <a:t>При проведении дифференциальной диагностики встают три вопроса: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924944"/>
            <a:ext cx="8229600" cy="3201219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ru-RU" dirty="0"/>
              <a:t>Что будем различать?</a:t>
            </a:r>
          </a:p>
          <a:p>
            <a:pPr marL="514350" indent="-514350">
              <a:buAutoNum type="arabicPeriod"/>
            </a:pPr>
            <a:r>
              <a:rPr lang="ru-RU" dirty="0"/>
              <a:t> Зачем?</a:t>
            </a:r>
          </a:p>
          <a:p>
            <a:pPr marL="514350" indent="-514350">
              <a:buAutoNum type="arabicPeriod"/>
            </a:pPr>
            <a:r>
              <a:rPr lang="ru-RU" dirty="0"/>
              <a:t>Как? </a:t>
            </a:r>
          </a:p>
        </p:txBody>
      </p:sp>
    </p:spTree>
    <p:extLst>
      <p:ext uri="{BB962C8B-B14F-4D97-AF65-F5344CB8AC3E}">
        <p14:creationId xmlns:p14="http://schemas.microsoft.com/office/powerpoint/2010/main" val="1052243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dirty="0"/>
              <a:t>Что различать?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908720"/>
            <a:ext cx="8229600" cy="525658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1800" dirty="0"/>
              <a:t>	В российских научно-методических исследованиях есть варианты трактовки термина «дисграфия». При определении дисграфии обычно указывают на диагностические критерии «вхождения» и исключения. Основным критерием является наличие ошибок, связанных с несоблюдением правил графики, и их частотность. Такие ошибки называют специфическими, подчеркивая их особый характер, отличный от несоблюдения орфографических правил. </a:t>
            </a:r>
          </a:p>
          <a:p>
            <a:pPr marL="0" indent="0">
              <a:buNone/>
            </a:pPr>
            <a:r>
              <a:rPr lang="ru-RU" sz="1800" dirty="0"/>
              <a:t>	По определению Р.И. Лалаевой «Дисграфия – это частичное нарушение процесса письма, проявляющееся в стойких, повторяющихся ошибках, обусловленных несформированностью высших психических функций участвующих в процессе письма» (</a:t>
            </a:r>
            <a:r>
              <a:rPr lang="ru-RU" sz="1800" dirty="0" err="1"/>
              <a:t>Лалаева</a:t>
            </a:r>
            <a:r>
              <a:rPr lang="ru-RU" sz="1800" dirty="0"/>
              <a:t>, </a:t>
            </a:r>
            <a:r>
              <a:rPr lang="ru-RU" sz="1800" dirty="0" err="1"/>
              <a:t>Венедиктова</a:t>
            </a:r>
            <a:r>
              <a:rPr lang="ru-RU" sz="1800" dirty="0"/>
              <a:t>, 2001, стр. 15). </a:t>
            </a:r>
          </a:p>
          <a:p>
            <a:pPr marL="0" indent="0">
              <a:buNone/>
            </a:pPr>
            <a:r>
              <a:rPr lang="ru-RU" sz="1800" dirty="0"/>
              <a:t>	В определении </a:t>
            </a:r>
            <a:r>
              <a:rPr lang="ru-RU" sz="1800" dirty="0" err="1"/>
              <a:t>А.Н.Корнева</a:t>
            </a:r>
            <a:r>
              <a:rPr lang="ru-RU" sz="1800" dirty="0"/>
              <a:t> (1997) подчеркивается тип ошибок письма, который является основным диагностическим критерием, и критерии «исключения»: «Дисграфией стоит называть стойкую неспособность овладеть навыками письма по правилам графики…, несмотря на достаточный уровень интеллектуального и речевого развития и отсутствие грубых нарушений зрения или слуха» (1997, стр. 116). </a:t>
            </a:r>
          </a:p>
          <a:p>
            <a:pPr marL="0" indent="0">
              <a:buNone/>
            </a:pPr>
            <a:r>
              <a:rPr lang="ru-RU" sz="1800" dirty="0"/>
              <a:t>	Определение </a:t>
            </a:r>
            <a:r>
              <a:rPr lang="ru-RU" sz="1800" dirty="0" err="1"/>
              <a:t>О.А.Величенковой</a:t>
            </a:r>
            <a:r>
              <a:rPr lang="ru-RU" sz="1800" dirty="0"/>
              <a:t> и </a:t>
            </a:r>
            <a:r>
              <a:rPr lang="ru-RU" sz="1800" dirty="0" err="1"/>
              <a:t>М.Н.Русецкой</a:t>
            </a:r>
            <a:r>
              <a:rPr lang="ru-RU" sz="1800" dirty="0"/>
              <a:t> (2015): «стойкое нарушение письма, связанное с недостаточной сформированностью тех или иных компонентов функциональной системы письма и проявляющееся в большом количестве специфических ошибок» (2015, стр. 48).</a:t>
            </a:r>
          </a:p>
          <a:p>
            <a:pPr marL="0" indent="0">
              <a:buNone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573739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ru-RU" dirty="0"/>
              <a:t>F81.1 Специфическое расстройство правописания (спеллингования) – значительное расстройство письменной речи, характеризующееся многочисленными ошибками стойкого характера, сочетающимися с низким темпом письма. Другое название данного расстройства – дисграфия. ( МКБ 10).</a:t>
            </a:r>
          </a:p>
          <a:p>
            <a:r>
              <a:rPr lang="ru-RU" dirty="0"/>
              <a:t>Дисграфия — это частичное специфическое нарушение процесса письма ( Учебник «Логопедия»/ под ред. Волковой).</a:t>
            </a:r>
          </a:p>
          <a:p>
            <a:r>
              <a:rPr lang="ru-RU" dirty="0"/>
              <a:t>Наиболее полное и общепринятое в нашей стране определение дисграфии у детей принадлежит Р.И. Лалаевой: «Дисграфия - это частичное нарушение письма, проявляющееся в стойких, повторяющихся ошибках, обусловленных несформированностью высших психических функций, участвующих в процессе письма».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0024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27" y="44624"/>
            <a:ext cx="8853055" cy="1152128"/>
          </a:xfrm>
        </p:spPr>
        <p:txBody>
          <a:bodyPr>
            <a:normAutofit/>
          </a:bodyPr>
          <a:lstStyle/>
          <a:p>
            <a:r>
              <a:rPr lang="ru-RU" sz="2800" dirty="0"/>
              <a:t>Письменная речь формируется на основе устной, используя все её механизмы и вырабатывая свои.</a:t>
            </a:r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8600" y="1196752"/>
            <a:ext cx="10441160" cy="5894300"/>
          </a:xfrm>
        </p:spPr>
      </p:pic>
    </p:spTree>
    <p:extLst>
      <p:ext uri="{BB962C8B-B14F-4D97-AF65-F5344CB8AC3E}">
        <p14:creationId xmlns:p14="http://schemas.microsoft.com/office/powerpoint/2010/main" val="4150305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67544" y="2276872"/>
            <a:ext cx="3273552" cy="639762"/>
          </a:xfrm>
        </p:spPr>
        <p:txBody>
          <a:bodyPr/>
          <a:lstStyle/>
          <a:p>
            <a:r>
              <a:rPr lang="ru-RU" dirty="0"/>
              <a:t>Первичны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932040" y="1988840"/>
            <a:ext cx="3273552" cy="639762"/>
          </a:xfrm>
        </p:spPr>
        <p:txBody>
          <a:bodyPr/>
          <a:lstStyle/>
          <a:p>
            <a:r>
              <a:rPr lang="ru-RU" dirty="0"/>
              <a:t>Вторичны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Autofit/>
          </a:bodyPr>
          <a:lstStyle/>
          <a:p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Что различаем?</a:t>
            </a:r>
            <a:br>
              <a:rPr lang="ru-RU" sz="2800" dirty="0"/>
            </a:br>
            <a:r>
              <a:rPr lang="ru-RU" sz="2800" b="1" dirty="0"/>
              <a:t>Ведущий, первичный дефект, вторичные нарушения</a:t>
            </a:r>
            <a:r>
              <a:rPr lang="ru-RU" sz="2800" dirty="0"/>
              <a:t>.</a:t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611560" y="2996952"/>
            <a:ext cx="3276600" cy="274320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ОНР</a:t>
            </a:r>
          </a:p>
          <a:p>
            <a:pPr marL="0" indent="0">
              <a:buNone/>
            </a:pPr>
            <a:r>
              <a:rPr lang="ru-RU" dirty="0"/>
              <a:t>ТНР</a:t>
            </a:r>
          </a:p>
          <a:p>
            <a:pPr marL="0" indent="0">
              <a:buNone/>
            </a:pPr>
            <a:r>
              <a:rPr lang="ru-RU" dirty="0"/>
              <a:t>Дисграфия</a:t>
            </a:r>
          </a:p>
        </p:txBody>
      </p:sp>
      <p:sp>
        <p:nvSpPr>
          <p:cNvPr id="8" name="Объект 7"/>
          <p:cNvSpPr>
            <a:spLocks noGrp="1"/>
          </p:cNvSpPr>
          <p:nvPr>
            <p:ph sz="quarter" idx="14"/>
          </p:nvPr>
        </p:nvSpPr>
        <p:spPr>
          <a:xfrm>
            <a:off x="5148064" y="2780928"/>
            <a:ext cx="3273552" cy="274320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При нарушениях интеллекта (ЗПР, УО).</a:t>
            </a:r>
          </a:p>
          <a:p>
            <a:pPr marL="0" indent="0">
              <a:buNone/>
            </a:pPr>
            <a:r>
              <a:rPr lang="ru-RU" dirty="0"/>
              <a:t>При сенсорных нарушениях (слабослышащие и слабовидящие).</a:t>
            </a:r>
          </a:p>
        </p:txBody>
      </p:sp>
    </p:spTree>
    <p:extLst>
      <p:ext uri="{BB962C8B-B14F-4D97-AF65-F5344CB8AC3E}">
        <p14:creationId xmlns:p14="http://schemas.microsoft.com/office/powerpoint/2010/main" val="597165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ru-RU" sz="2800" b="1" dirty="0"/>
              <a:t/>
            </a:r>
            <a:br>
              <a:rPr lang="ru-RU" sz="2800" b="1" dirty="0"/>
            </a:br>
            <a:r>
              <a:rPr lang="ru-RU" sz="2200" b="1" dirty="0"/>
              <a:t>Смешанные специфические расстройства психического развития (задержки психического развития) F83.</a:t>
            </a:r>
            <a:r>
              <a:rPr lang="ru-RU" sz="2200" dirty="0"/>
              <a:t/>
            </a:r>
            <a:br>
              <a:rPr lang="ru-RU" sz="2200" dirty="0"/>
            </a:br>
            <a:endParaRPr lang="ru-RU" sz="2200" dirty="0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4973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	F83–наличие у ребенка специфических расстройств развития речи, школьных навыков, зрительно-пространственных навыков, двигательных функций в сочетании с некоторой степенью нарушения когнитивных функций пограничного уровня . </a:t>
            </a:r>
          </a:p>
          <a:p>
            <a:r>
              <a:rPr lang="ru-RU" dirty="0"/>
              <a:t> Расстройство психического развития начинается в раннем детском возрасте, и является прямым следствием нарушения биологических процессов созревания центральной нервной системы , протекающее постоянно, без ремиссий и рецидивов. По мере взросления симптоматика сглаживается, однако признаки расстройства психического развития могут сохраняться и во взрослом возрасте. </a:t>
            </a:r>
          </a:p>
          <a:p>
            <a:r>
              <a:rPr lang="ru-RU" dirty="0"/>
              <a:t> Данная рубрика по клиническими характеристикам приближается к диагностической категории «задержка психического развития» в понимании отечественной детской психиатрии. В современных классификациях (МКБ-10 и DSM-V) такого диагноза, как ЗПР нет, как и нет четких возрастных критериев. В России для обозначения пограничных интеллектуальных нарушений, с началом в детском возрасте используют шифр F83-89.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14753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sz="2400" dirty="0"/>
              <a:t/>
            </a:r>
            <a:br>
              <a:rPr lang="ru-RU" sz="2400" dirty="0"/>
            </a:br>
            <a:r>
              <a:rPr lang="ru-RU" sz="2400" b="1" dirty="0"/>
              <a:t>Лёгкое когнитивное расстройство F06.7.</a:t>
            </a:r>
            <a:br>
              <a:rPr lang="ru-RU" sz="2400" b="1" dirty="0"/>
            </a:b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	F06.7- снижение когнитивной продуктивности, включающее нарушение памяти, внимания, трудности в обучении и работоспособности и не доходящее до уровня деменции. </a:t>
            </a:r>
          </a:p>
          <a:p>
            <a:r>
              <a:rPr lang="ru-RU" dirty="0"/>
              <a:t>Расстройство может предшествовать широкому спектру инфекционных и соматических болезней (как церебральных, так и системных), сопровождать их или следовать за ними, но при этом не обязательно должны присутствовать непосредственные признаки вовлечения в процесс головного мозга. </a:t>
            </a:r>
          </a:p>
          <a:p>
            <a:pPr marL="0" indent="0">
              <a:buNone/>
            </a:pPr>
            <a:r>
              <a:rPr lang="ru-RU" dirty="0"/>
              <a:t>	Рассматривается в МКБ-10 в рубрике «Органические, включая симптоматические расстройства» F00-09, в разделе «Другие психические расстройства, обусловленные повреждением и дисфункцией головного мозга и соматическим заболеванием» F 06. </a:t>
            </a:r>
          </a:p>
          <a:p>
            <a:r>
              <a:rPr lang="ru-RU" dirty="0"/>
              <a:t> Если же в основе задержки психического развития лежит </a:t>
            </a:r>
            <a:r>
              <a:rPr lang="ru-RU" dirty="0" err="1"/>
              <a:t>резидуально</a:t>
            </a:r>
            <a:r>
              <a:rPr lang="ru-RU" dirty="0"/>
              <a:t>-органическое повреждение головного мозга (гипоксического, токсического, травматического, воспалительного характера (травмы гм, сосудистые расстройства гм, эпилепсия, новообразования, </a:t>
            </a:r>
            <a:r>
              <a:rPr lang="ru-RU" dirty="0" err="1"/>
              <a:t>нейроинфекции</a:t>
            </a:r>
            <a:r>
              <a:rPr lang="ru-RU" dirty="0"/>
              <a:t>, смешанные заболевания), нередко используются шифры F06.7 и F06.8.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44257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548680"/>
            <a:ext cx="7931224" cy="864096"/>
          </a:xfrm>
        </p:spPr>
        <p:txBody>
          <a:bodyPr>
            <a:noAutofit/>
          </a:bodyPr>
          <a:lstStyle/>
          <a:p>
            <a:r>
              <a:rPr lang="ru-RU" sz="2800" dirty="0"/>
              <a:t>Умственная отсталость  F 70 – F 79.</a:t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5334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	Умственная отсталость– состояние задержанного или неполного психического развития, характеризующееся нарушением интеллектуальных способностей (т. е. когнитивных, речевых, моторных и социальных) </a:t>
            </a:r>
          </a:p>
          <a:p>
            <a:pPr marL="0" indent="0">
              <a:buNone/>
            </a:pPr>
            <a:r>
              <a:rPr lang="ru-RU" dirty="0">
                <a:sym typeface="Symbol"/>
              </a:rPr>
              <a:t>	</a:t>
            </a:r>
            <a:r>
              <a:rPr lang="ru-RU" dirty="0"/>
              <a:t> Для идентификации степени умственной отсталости используются диагностические критерии F 70– F 73 (легкая, умеренная, тяжелая, глубокая). </a:t>
            </a:r>
          </a:p>
          <a:p>
            <a:r>
              <a:rPr lang="ru-RU" dirty="0"/>
              <a:t> F70 – УО легкая (IQ 50-70, умственный возраст 9-12 лет) </a:t>
            </a:r>
          </a:p>
          <a:p>
            <a:r>
              <a:rPr lang="ru-RU" dirty="0"/>
              <a:t> F71 - УО умеренная (IQ 35-50, умственный возраст 6-9 лет) </a:t>
            </a:r>
          </a:p>
          <a:p>
            <a:r>
              <a:rPr lang="ru-RU" dirty="0"/>
              <a:t>F72 - УО тяжелая (IQ 20-35, умственный возраст 3-6 лет) </a:t>
            </a:r>
          </a:p>
          <a:p>
            <a:r>
              <a:rPr lang="ru-RU" dirty="0"/>
              <a:t>F 73 - УО глубокая (IQ менее 20, умственный возраст менее 3 лет) </a:t>
            </a:r>
          </a:p>
          <a:p>
            <a:r>
              <a:rPr lang="ru-RU" dirty="0"/>
              <a:t> F 79 – Умственная отсталость неуточненная.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72767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457200" y="764704"/>
            <a:ext cx="4040188" cy="1800200"/>
          </a:xfrm>
        </p:spPr>
        <p:txBody>
          <a:bodyPr>
            <a:noAutofit/>
          </a:bodyPr>
          <a:lstStyle/>
          <a:p>
            <a:pPr algn="just"/>
            <a:r>
              <a:rPr lang="ru-RU" sz="1400" dirty="0"/>
              <a:t>У учащихся с общим недоразвитием речи (ОНР) в письменных работах встречаются ошибки на разных уровнях</a:t>
            </a:r>
            <a:r>
              <a:rPr lang="ru-RU" sz="1400" b="0" dirty="0"/>
              <a:t>: фонетико-фонематическом, лексико-грамматическом и орфографическом. Эти ошибки обусловлены несформированностью компонентов речевой системы: фонематического восприятия, звукового анализа и синтеза, лексико-грамматического строя речи</a:t>
            </a:r>
            <a:endParaRPr lang="ru-RU" sz="1400" dirty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3"/>
          </p:nvPr>
        </p:nvSpPr>
        <p:spPr>
          <a:xfrm>
            <a:off x="4645025" y="836712"/>
            <a:ext cx="4041775" cy="1584176"/>
          </a:xfrm>
        </p:spPr>
        <p:txBody>
          <a:bodyPr>
            <a:noAutofit/>
          </a:bodyPr>
          <a:lstStyle/>
          <a:p>
            <a:pPr algn="just"/>
            <a:r>
              <a:rPr lang="ru-RU" sz="1400" dirty="0"/>
              <a:t>Основные ошибки в письменных работах учащихся с задержкой психического развития (ЗПР)</a:t>
            </a:r>
            <a:r>
              <a:rPr lang="ru-RU" sz="1400" b="0" dirty="0"/>
              <a:t> связаны с несформированностью фонетико-фонематической стороны речи, нарушением лексико-грамматического строя речи, недоразвитием зрительно-пространственных представлений и трудностями в правописании.</a:t>
            </a:r>
            <a:endParaRPr lang="ru-RU" sz="1400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116633"/>
            <a:ext cx="8229600" cy="432048"/>
          </a:xfrm>
        </p:spPr>
        <p:txBody>
          <a:bodyPr>
            <a:noAutofit/>
          </a:bodyPr>
          <a:lstStyle/>
          <a:p>
            <a:r>
              <a:rPr lang="ru-RU" sz="2000" dirty="0" smtClean="0"/>
              <a:t>Дифференциация ОНР и ЗПР при помощи сравнительного анализа</a:t>
            </a:r>
            <a:endParaRPr lang="ru-RU" sz="2000" dirty="0"/>
          </a:p>
        </p:txBody>
      </p:sp>
      <p:sp>
        <p:nvSpPr>
          <p:cNvPr id="9" name="Объект 8"/>
          <p:cNvSpPr>
            <a:spLocks noGrp="1"/>
          </p:cNvSpPr>
          <p:nvPr>
            <p:ph sz="quarter" idx="13"/>
          </p:nvPr>
        </p:nvSpPr>
        <p:spPr>
          <a:xfrm>
            <a:off x="457200" y="2708920"/>
            <a:ext cx="4040188" cy="36724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300" b="1" dirty="0"/>
              <a:t>Фонетико-фонематический уровень</a:t>
            </a:r>
          </a:p>
          <a:p>
            <a:r>
              <a:rPr lang="ru-RU" sz="1300" b="1" dirty="0"/>
              <a:t>Ошибки звукового анализа</a:t>
            </a:r>
            <a:r>
              <a:rPr lang="ru-RU" sz="1300" dirty="0"/>
              <a:t>. Проявляются в пропусках, перестановках букв, вставках лишних букв и слогов. Например:</a:t>
            </a:r>
          </a:p>
          <a:p>
            <a:pPr lvl="1"/>
            <a:r>
              <a:rPr lang="ru-RU" sz="1300" dirty="0"/>
              <a:t>пропуски гласных звуков (собака — «</a:t>
            </a:r>
            <a:r>
              <a:rPr lang="ru-RU" sz="1300" dirty="0" err="1"/>
              <a:t>сбака</a:t>
            </a:r>
            <a:r>
              <a:rPr lang="ru-RU" sz="1300" dirty="0"/>
              <a:t>»);</a:t>
            </a:r>
          </a:p>
          <a:p>
            <a:pPr lvl="1"/>
            <a:r>
              <a:rPr lang="ru-RU" sz="1300" dirty="0"/>
              <a:t>перестановки букв (тропа — «</a:t>
            </a:r>
            <a:r>
              <a:rPr lang="ru-RU" sz="1300" dirty="0" err="1"/>
              <a:t>прота</a:t>
            </a:r>
            <a:r>
              <a:rPr lang="ru-RU" sz="1300" dirty="0"/>
              <a:t>», окно — «</a:t>
            </a:r>
            <a:r>
              <a:rPr lang="ru-RU" sz="1300" dirty="0" err="1"/>
              <a:t>коно</a:t>
            </a:r>
            <a:r>
              <a:rPr lang="ru-RU" sz="1300" dirty="0"/>
              <a:t>»);</a:t>
            </a:r>
          </a:p>
          <a:p>
            <a:pPr lvl="1"/>
            <a:r>
              <a:rPr lang="ru-RU" sz="1300" dirty="0"/>
              <a:t>добавление букв (таскали — «</a:t>
            </a:r>
            <a:r>
              <a:rPr lang="ru-RU" sz="1300" dirty="0" err="1"/>
              <a:t>тасакал</a:t>
            </a:r>
            <a:r>
              <a:rPr lang="ru-RU" sz="1300" dirty="0"/>
              <a:t>»).</a:t>
            </a:r>
          </a:p>
          <a:p>
            <a:r>
              <a:rPr lang="ru-RU" sz="1300" b="1" dirty="0"/>
              <a:t>Ошибки, обусловленные фонематическими нарушениями</a:t>
            </a:r>
            <a:r>
              <a:rPr lang="ru-RU" sz="1300" dirty="0"/>
              <a:t>. Проявляются в заменах друг на друга букв, обозначающих акустически близкие звуки. Например:</a:t>
            </a:r>
          </a:p>
          <a:p>
            <a:pPr lvl="1"/>
            <a:r>
              <a:rPr lang="ru-RU" sz="1300" dirty="0"/>
              <a:t>путаница парных звонких и глухих согласных (зима — «</a:t>
            </a:r>
            <a:r>
              <a:rPr lang="ru-RU" sz="1300" dirty="0" err="1"/>
              <a:t>сима</a:t>
            </a:r>
            <a:r>
              <a:rPr lang="ru-RU" sz="1300" dirty="0"/>
              <a:t>»);</a:t>
            </a:r>
          </a:p>
          <a:p>
            <a:pPr lvl="1"/>
            <a:r>
              <a:rPr lang="ru-RU" sz="1300" dirty="0"/>
              <a:t>путаница гласных о — у, ё — ю.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11" name="Объект 10"/>
          <p:cNvSpPr>
            <a:spLocks noGrp="1"/>
          </p:cNvSpPr>
          <p:nvPr>
            <p:ph sz="quarter" idx="14"/>
          </p:nvPr>
        </p:nvSpPr>
        <p:spPr>
          <a:xfrm>
            <a:off x="4645025" y="2636911"/>
            <a:ext cx="4041775" cy="3489251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/>
              <a:t>Фонетико-фонематические</a:t>
            </a:r>
          </a:p>
          <a:p>
            <a:r>
              <a:rPr lang="ru-RU" b="1" dirty="0"/>
              <a:t>Пропуски гласных и согласных</a:t>
            </a:r>
            <a:r>
              <a:rPr lang="ru-RU" dirty="0"/>
              <a:t> в середине и конце слова, пропуски слогов. Трудности возникают из-за неразвитых навыков звукового анализа.</a:t>
            </a:r>
          </a:p>
          <a:p>
            <a:r>
              <a:rPr lang="ru-RU" b="1" dirty="0"/>
              <a:t>Ошибочное обозначение мягкости согласных</a:t>
            </a:r>
            <a:r>
              <a:rPr lang="ru-RU" dirty="0"/>
              <a:t> гласными второго ряда и мягким знаком. Дети с трудом различают на слух звучания твёрдого и мягкого согласного.</a:t>
            </a:r>
          </a:p>
          <a:p>
            <a:r>
              <a:rPr lang="ru-RU" b="1" dirty="0"/>
              <a:t>Замены по артикуляционному сходству</a:t>
            </a:r>
            <a:r>
              <a:rPr lang="ru-RU" dirty="0"/>
              <a:t>: ч-ц, щ-ч, смешение парных звонких согласных и глухих в сильной позиции.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18338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052945"/>
            <a:ext cx="4040188" cy="359831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ОНР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052737"/>
            <a:ext cx="4041775" cy="36004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ЗПР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ru-RU" sz="2400" dirty="0" smtClean="0"/>
              <a:t>Дифференциация ОНР и ЗПР при помощи сравнительного анализа</a:t>
            </a:r>
            <a:endParaRPr lang="ru-RU" sz="24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457200" y="1628800"/>
            <a:ext cx="4040188" cy="44973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/>
              <a:t>Лексико-грамматический уровень</a:t>
            </a:r>
          </a:p>
          <a:p>
            <a:r>
              <a:rPr lang="ru-RU" b="1" dirty="0"/>
              <a:t>Неправильное употребление грамматических норм</a:t>
            </a:r>
            <a:r>
              <a:rPr lang="ru-RU" dirty="0"/>
              <a:t>. Например:</a:t>
            </a:r>
          </a:p>
          <a:p>
            <a:pPr lvl="1"/>
            <a:r>
              <a:rPr lang="ru-RU" dirty="0"/>
              <a:t>некорректное употребление окончаний существительных, местоимений и прилагательных в роде, числе и падеже (например, «тёплый носки», «маленький двери»);</a:t>
            </a:r>
          </a:p>
          <a:p>
            <a:pPr lvl="1"/>
            <a:r>
              <a:rPr lang="ru-RU" dirty="0"/>
              <a:t>ошибки в согласовании количественных числительных с существительными (например, «пять карандаша», «нет три яблока»);</a:t>
            </a:r>
          </a:p>
          <a:p>
            <a:pPr lvl="1"/>
            <a:r>
              <a:rPr lang="ru-RU" dirty="0"/>
              <a:t>нарушение согласования глаголов с существительными и местоимениями (например, «он играют», «мы гуляет», «она сказал»).</a:t>
            </a:r>
          </a:p>
          <a:p>
            <a:r>
              <a:rPr lang="ru-RU" b="1" dirty="0"/>
              <a:t>Ошибки в употреблении предлогов</a:t>
            </a:r>
            <a:r>
              <a:rPr lang="ru-RU" dirty="0"/>
              <a:t>. Например:</a:t>
            </a:r>
          </a:p>
          <a:p>
            <a:pPr lvl="1"/>
            <a:r>
              <a:rPr lang="ru-RU" dirty="0"/>
              <a:t>пропуски предлогов (например, «мяч лежит диване» вместо «мяч лежит на диване»);</a:t>
            </a:r>
          </a:p>
          <a:p>
            <a:pPr lvl="1"/>
            <a:r>
              <a:rPr lang="ru-RU" dirty="0"/>
              <a:t>замена предлогов (например, «собака выбежала с будки» вместо «собака выбежала из будки»).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14"/>
          </p:nvPr>
        </p:nvSpPr>
        <p:spPr>
          <a:xfrm>
            <a:off x="4645025" y="1700808"/>
            <a:ext cx="4041775" cy="4425355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err="1"/>
              <a:t>Аграмматические</a:t>
            </a:r>
            <a:endParaRPr lang="ru-RU" b="1" dirty="0"/>
          </a:p>
          <a:p>
            <a:r>
              <a:rPr lang="ru-RU" b="1" dirty="0"/>
              <a:t>Искажение морфологической структуры слова</a:t>
            </a:r>
            <a:r>
              <a:rPr lang="ru-RU" dirty="0"/>
              <a:t>: замена префиксов, суффиксов (захлестнула — «нахлестнула», козлята — «</a:t>
            </a:r>
            <a:r>
              <a:rPr lang="ru-RU" dirty="0" err="1"/>
              <a:t>козлёнки</a:t>
            </a:r>
            <a:r>
              <a:rPr lang="ru-RU" dirty="0"/>
              <a:t>»).</a:t>
            </a:r>
          </a:p>
          <a:p>
            <a:r>
              <a:rPr lang="ru-RU" b="1" dirty="0"/>
              <a:t>Изменение падежных окончаний</a:t>
            </a:r>
            <a:r>
              <a:rPr lang="ru-RU" dirty="0"/>
              <a:t>: например, «много </a:t>
            </a:r>
            <a:r>
              <a:rPr lang="ru-RU" dirty="0" err="1"/>
              <a:t>деревов</a:t>
            </a:r>
            <a:r>
              <a:rPr lang="ru-RU" dirty="0"/>
              <a:t>».</a:t>
            </a:r>
          </a:p>
          <a:p>
            <a:r>
              <a:rPr lang="ru-RU" b="1" dirty="0"/>
              <a:t>Нарушение предложных конструкций</a:t>
            </a:r>
            <a:r>
              <a:rPr lang="ru-RU" dirty="0"/>
              <a:t>: «над столом» — «на столом».</a:t>
            </a:r>
          </a:p>
          <a:p>
            <a:r>
              <a:rPr lang="ru-RU" b="1" dirty="0"/>
              <a:t>Нарушение синтаксического оформления речи</a:t>
            </a:r>
            <a:r>
              <a:rPr lang="ru-RU" dirty="0"/>
              <a:t>: трудности конструирования сложных предложений, пропуск членов предложения, нарушение последовательности слов в предложении.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11500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980729"/>
            <a:ext cx="4040188" cy="432048"/>
          </a:xfrm>
        </p:spPr>
        <p:txBody>
          <a:bodyPr>
            <a:normAutofit/>
          </a:bodyPr>
          <a:lstStyle/>
          <a:p>
            <a:r>
              <a:rPr lang="ru-RU" dirty="0" smtClean="0"/>
              <a:t>ОНР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980729"/>
            <a:ext cx="4041775" cy="504056"/>
          </a:xfrm>
        </p:spPr>
        <p:txBody>
          <a:bodyPr/>
          <a:lstStyle/>
          <a:p>
            <a:r>
              <a:rPr lang="ru-RU" dirty="0" smtClean="0"/>
              <a:t>ЗПР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ru-RU" sz="2400" dirty="0" smtClean="0"/>
              <a:t>Дифференциация ОНР и ЗПР при помощи сравнительного анализа</a:t>
            </a:r>
            <a:endParaRPr lang="ru-RU" sz="24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457200" y="1700808"/>
            <a:ext cx="4040188" cy="4425355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b="1" dirty="0"/>
              <a:t>Орфографический уровень</a:t>
            </a:r>
          </a:p>
          <a:p>
            <a:r>
              <a:rPr lang="ru-RU" b="1" dirty="0"/>
              <a:t>Ошибки на написание безударных гласных</a:t>
            </a:r>
            <a:r>
              <a:rPr lang="ru-RU" dirty="0"/>
              <a:t>. Наибольшее количество ошибок — неправильное употребление корневой гласной (чижи — «</a:t>
            </a:r>
            <a:r>
              <a:rPr lang="ru-RU" dirty="0" err="1"/>
              <a:t>чежи</a:t>
            </a:r>
            <a:r>
              <a:rPr lang="ru-RU" dirty="0"/>
              <a:t>»). Также встречаются ошибки в окончаниях слов (</a:t>
            </a:r>
            <a:r>
              <a:rPr lang="ru-RU" dirty="0" err="1"/>
              <a:t>изречки</a:t>
            </a:r>
            <a:r>
              <a:rPr lang="ru-RU" dirty="0"/>
              <a:t> — «из речке», грязное — «</a:t>
            </a:r>
            <a:r>
              <a:rPr lang="ru-RU" dirty="0" err="1"/>
              <a:t>грязнае</a:t>
            </a:r>
            <a:r>
              <a:rPr lang="ru-RU" dirty="0"/>
              <a:t>»), в приставках (пошли — «</a:t>
            </a:r>
            <a:r>
              <a:rPr lang="ru-RU" dirty="0" err="1"/>
              <a:t>пашли</a:t>
            </a:r>
            <a:r>
              <a:rPr lang="ru-RU" dirty="0"/>
              <a:t>») и суффиксах (бабочка — «</a:t>
            </a:r>
            <a:r>
              <a:rPr lang="ru-RU" dirty="0" err="1"/>
              <a:t>бабачка</a:t>
            </a:r>
            <a:r>
              <a:rPr lang="ru-RU" dirty="0"/>
              <a:t>»).</a:t>
            </a:r>
          </a:p>
          <a:p>
            <a:r>
              <a:rPr lang="ru-RU" b="1" dirty="0"/>
              <a:t>Затруднения в подборе проверочных слов</a:t>
            </a:r>
            <a:r>
              <a:rPr lang="ru-RU" dirty="0"/>
              <a:t> на проверку безударной гласной. Это связано с бедностью словарного запаса: однокоренных слов в пассивной и активной речи детей очень мало.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14"/>
          </p:nvPr>
        </p:nvSpPr>
        <p:spPr>
          <a:xfrm>
            <a:off x="4645025" y="1772816"/>
            <a:ext cx="4041775" cy="4353347"/>
          </a:xfrm>
        </p:spPr>
        <p:txBody>
          <a:bodyPr>
            <a:normAutofit/>
          </a:bodyPr>
          <a:lstStyle/>
          <a:p>
            <a:r>
              <a:rPr lang="ru-RU" b="1" dirty="0"/>
              <a:t>Орфографические</a:t>
            </a:r>
          </a:p>
          <a:p>
            <a:r>
              <a:rPr lang="ru-RU" b="1" dirty="0"/>
              <a:t>Ошибки на правописание безударных гласных</a:t>
            </a:r>
            <a:r>
              <a:rPr lang="ru-RU" dirty="0"/>
              <a:t>, написание гласных после шипящих, правописание непроверяемых слов. </a:t>
            </a:r>
          </a:p>
          <a:p>
            <a:pPr marL="0" indent="0">
              <a:buNone/>
            </a:pPr>
            <a:r>
              <a:rPr lang="ru-RU" b="1" dirty="0"/>
              <a:t>Большинство орфографических ошибок</a:t>
            </a:r>
            <a:r>
              <a:rPr lang="ru-RU" dirty="0"/>
              <a:t> отмечается в написании словарных слов из-за недоразвития долговременной памяти и процессов запоминания</a:t>
            </a:r>
          </a:p>
        </p:txBody>
      </p:sp>
    </p:spTree>
    <p:extLst>
      <p:ext uri="{BB962C8B-B14F-4D97-AF65-F5344CB8AC3E}">
        <p14:creationId xmlns:p14="http://schemas.microsoft.com/office/powerpoint/2010/main" val="13767958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16348" y="1412776"/>
            <a:ext cx="3364992" cy="576064"/>
          </a:xfrm>
        </p:spPr>
        <p:txBody>
          <a:bodyPr>
            <a:normAutofit/>
          </a:bodyPr>
          <a:lstStyle/>
          <a:p>
            <a:r>
              <a:rPr lang="ru-RU" dirty="0" smtClean="0"/>
              <a:t>ОНР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885144" y="1412776"/>
            <a:ext cx="3362062" cy="648072"/>
          </a:xfrm>
        </p:spPr>
        <p:txBody>
          <a:bodyPr>
            <a:normAutofit/>
          </a:bodyPr>
          <a:lstStyle/>
          <a:p>
            <a:r>
              <a:rPr lang="ru-RU" dirty="0" smtClean="0"/>
              <a:t>ЗПР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76673"/>
            <a:ext cx="7315200" cy="864095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Дифференциация ОНР и ЗПР при помощи сравнительного анализа</a:t>
            </a:r>
            <a:endParaRPr lang="ru-RU" sz="28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914400" y="2132856"/>
            <a:ext cx="3566160" cy="420393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14"/>
          </p:nvPr>
        </p:nvSpPr>
        <p:spPr>
          <a:xfrm>
            <a:off x="4681727" y="2420888"/>
            <a:ext cx="3566160" cy="3915904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/>
              <a:t>Оптические</a:t>
            </a:r>
          </a:p>
          <a:p>
            <a:r>
              <a:rPr lang="ru-RU" b="1" dirty="0"/>
              <a:t>Замены графически сходных букв</a:t>
            </a:r>
            <a:r>
              <a:rPr lang="ru-RU" dirty="0"/>
              <a:t>: букв, состоящих из различного количества сходных элементов (л-м, ц-щ, а-о, п-т, г-п), букв, отличающихся пространственным расположением элементов (в-д), букв, в которых один из элементов отличается по изображению и направлению (д-б, и-у).</a:t>
            </a:r>
          </a:p>
          <a:p>
            <a:r>
              <a:rPr lang="ru-RU" b="1" dirty="0"/>
              <a:t>Зеркальное написание</a:t>
            </a:r>
            <a:r>
              <a:rPr lang="ru-RU" dirty="0"/>
              <a:t> букв, например, у детей с левополушарной </a:t>
            </a:r>
            <a:r>
              <a:rPr lang="ru-RU" dirty="0" err="1"/>
              <a:t>латерализацией</a:t>
            </a:r>
            <a:r>
              <a:rPr lang="ru-RU" dirty="0"/>
              <a:t> (праворуких).</a:t>
            </a:r>
          </a:p>
          <a:p>
            <a:r>
              <a:rPr lang="ru-RU" b="1" dirty="0"/>
              <a:t>Трудности ориентировки на листе бумаги</a:t>
            </a:r>
            <a:r>
              <a:rPr lang="ru-RU" dirty="0"/>
              <a:t>, нахождения начала строки (левостороннее игнорирование, отсутствие отступа).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76971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908721"/>
            <a:ext cx="4040188" cy="432048"/>
          </a:xfrm>
        </p:spPr>
        <p:txBody>
          <a:bodyPr>
            <a:normAutofit/>
          </a:bodyPr>
          <a:lstStyle/>
          <a:p>
            <a:r>
              <a:rPr lang="ru-RU" dirty="0" err="1"/>
              <a:t>онр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908721"/>
            <a:ext cx="4041775" cy="432047"/>
          </a:xfrm>
        </p:spPr>
        <p:txBody>
          <a:bodyPr>
            <a:normAutofit/>
          </a:bodyPr>
          <a:lstStyle/>
          <a:p>
            <a:r>
              <a:rPr lang="ru-RU" dirty="0" err="1"/>
              <a:t>зпр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ru-RU" sz="2000" dirty="0" smtClean="0"/>
              <a:t>Дифференциация ОНР и ЗПР при помощи сравнительного анализа</a:t>
            </a:r>
            <a:endParaRPr lang="ru-RU" sz="20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457200" y="1556792"/>
            <a:ext cx="4040188" cy="4569371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При обследовании устной речи детей с первичной речевой патологией бросается в глаза диспропорция в развитии экспрессивной и импрессивной речи.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14"/>
          </p:nvPr>
        </p:nvSpPr>
        <p:spPr>
          <a:xfrm>
            <a:off x="4645025" y="1556792"/>
            <a:ext cx="4041775" cy="456937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У детей с задержкой психического развития при логопедическом обследовании часто обнаруживается обратная диспропорция в развитии экспрессивной и импрессивной речи, когда понимание речи оказывается более дефектным, чем собственная речь. Экспрессивная устная речь детей с ОНР и ЗПР характеризуется недоразвитием всех компонентов, однако, показательным является факт явного дефицита словаря и относительной сохранности грамматического строя речи у школьников с ЗПР.</a:t>
            </a:r>
          </a:p>
        </p:txBody>
      </p:sp>
    </p:spTree>
    <p:extLst>
      <p:ext uri="{BB962C8B-B14F-4D97-AF65-F5344CB8AC3E}">
        <p14:creationId xmlns:p14="http://schemas.microsoft.com/office/powerpoint/2010/main" val="4936981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980729"/>
            <a:ext cx="4040188" cy="501708"/>
          </a:xfrm>
        </p:spPr>
        <p:txBody>
          <a:bodyPr>
            <a:normAutofit/>
          </a:bodyPr>
          <a:lstStyle/>
          <a:p>
            <a:r>
              <a:rPr lang="ru-RU" dirty="0" smtClean="0"/>
              <a:t>ОНР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980729"/>
            <a:ext cx="4041775" cy="504056"/>
          </a:xfrm>
        </p:spPr>
        <p:txBody>
          <a:bodyPr/>
          <a:lstStyle/>
          <a:p>
            <a:r>
              <a:rPr lang="ru-RU" dirty="0" smtClean="0"/>
              <a:t>ЗПР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sz="2000" dirty="0" err="1" smtClean="0"/>
              <a:t>Дифееренциальная</a:t>
            </a:r>
            <a:r>
              <a:rPr lang="ru-RU" sz="2000" dirty="0" smtClean="0"/>
              <a:t> диагностика ОНР и ЗПР при помощи сравнительного анализа</a:t>
            </a:r>
            <a:endParaRPr lang="ru-RU" sz="20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457200" y="1700808"/>
            <a:ext cx="4040188" cy="442535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Смысловая сторона речи младших школьников с первичной речевой патологией являет картину выраженного аграмматизма. Большие трудности дети с ОНР испытывают в процессе грамматического словоизменения и словообразования в результате чего отмечаются грубые искажения морфологического и слогового состава слова (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томатый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вместо томатный,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песочинкая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вместо песчинка). У некоторых из них при грамматическом оформлении и образовании производных слов отмечается выраженная вариабельность грамматических форм. Трудности выбора морфем еще более отчетливо просматриваются у детей с первичной речевой патологией при словообразовании, что в значительно большей степени отражается на смысле слова, чем неправильное использование синтаксических морфем, поэтому школьники с ОНР в данных случаях замечают свои ошибки, однако найти нужную морфему часто оказываются не в состоянии. Часто в спонтанной речи детей встречаются ошибки в употреблении предлогов: опускания, замены,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недоговаривания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14"/>
          </p:nvPr>
        </p:nvSpPr>
        <p:spPr>
          <a:xfrm>
            <a:off x="4645025" y="1700808"/>
            <a:ext cx="4041775" cy="442535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Грамматический строй речи младших школьников с ЗПР характеризуется отсутствием выраженных аграмматизмов, может встречаться бытовой аграмматизм (портфели, со школы и т.д.). От категории детей с первичной речевой патологией их отличает правильное выполнение проб на согласование существительного с прилагательным, существительного с местоимением (один чайник, два чайника, семь чайников и т.д.)</a:t>
            </a:r>
          </a:p>
          <a:p>
            <a:pPr marL="0" indent="0">
              <a:buNone/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Значительные трудности испытывают дети с ЗПР при анализе предложения: с трудом определяют количество, последовательность и место слов в предложении, что приводит к частому искажению структуры предложения, пропуску главных членов предложения, изменению последовательности слов в предложении в спонтанной речи такого ребенка.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17524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908721"/>
            <a:ext cx="4040188" cy="432048"/>
          </a:xfrm>
        </p:spPr>
        <p:txBody>
          <a:bodyPr>
            <a:normAutofit/>
          </a:bodyPr>
          <a:lstStyle/>
          <a:p>
            <a:r>
              <a:rPr lang="ru-RU" dirty="0" smtClean="0"/>
              <a:t>ОНР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908720"/>
            <a:ext cx="4041775" cy="435171"/>
          </a:xfrm>
        </p:spPr>
        <p:txBody>
          <a:bodyPr>
            <a:normAutofit/>
          </a:bodyPr>
          <a:lstStyle/>
          <a:p>
            <a:r>
              <a:rPr lang="ru-RU" dirty="0" smtClean="0"/>
              <a:t>ЗПР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Дифференциация ОНР и ЗПР при помощи сравнительного анализа</a:t>
            </a:r>
            <a:endParaRPr lang="ru-RU" sz="20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457200" y="1556792"/>
            <a:ext cx="4040188" cy="456937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У детей с первичной речевой патологией чаще нарушен фонематический слух. Они затрудняются в дифференциации оппозиционных фонем (парных по звонкости-глухости, твердости-мягкости, артикуляции). Письмо детей с первичной речевой патологией отличается большим количеством специфических ошибок, связанных с недоразвитием фонематического слуха (замены оппозиционных согласных по артикуляторно-фонематическому признаку, иногда близких по звучанию гласных, замены и смешения йотированных звуков.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14"/>
          </p:nvPr>
        </p:nvSpPr>
        <p:spPr>
          <a:xfrm>
            <a:off x="4645025" y="1556792"/>
            <a:ext cx="4041775" cy="456937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Формирование фонематических процессов у детей с ЗПР обычно запаздывает, наибольшие трудности представляет для них вычленение звуков из стечений согласных, даже в односложных словах. Наиболее значимый диагностический признак при изучении звуковой стороны речи - формирование звукового и звуко-буквенного анализа и синтеза, которому с большим трудом обучаются дети с ЗПР. Определение количества, места и последовательности звуков в слове сопряжены для них с большими трудностями из-за особенностей мыслительных операций. </a:t>
            </a:r>
          </a:p>
        </p:txBody>
      </p:sp>
    </p:spTree>
    <p:extLst>
      <p:ext uri="{BB962C8B-B14F-4D97-AF65-F5344CB8AC3E}">
        <p14:creationId xmlns:p14="http://schemas.microsoft.com/office/powerpoint/2010/main" val="19994100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052737"/>
            <a:ext cx="4040188" cy="360428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ОНР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052737"/>
            <a:ext cx="4041775" cy="36004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ЗПР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Дифференциация ОНР и ЗПР при помощи сравнительного анализа</a:t>
            </a:r>
            <a:endParaRPr lang="ru-RU" sz="20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457200" y="1628800"/>
            <a:ext cx="4040188" cy="4497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Встречаются в работах учащихся с ОНР ошибки по искажению звуко-слогового состава слова: пропуски, замены, перестановки букв и слогов, оптические и графические ошибки. Однако их удельный вес значительно ниже, чем при ЗПР, они менее стойки и поддаются коррекции при организации правильного логопедического обучения</a:t>
            </a:r>
            <a:r>
              <a:rPr lang="ru-RU" sz="1600" dirty="0"/>
              <a:t>.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14"/>
          </p:nvPr>
        </p:nvSpPr>
        <p:spPr>
          <a:xfrm>
            <a:off x="4645025" y="1628800"/>
            <a:ext cx="4041775" cy="44973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На втором месте по частоте появления стоят замены букв по оптическому сходству, зеркальное письмо и прочие ошибки, связанные с недостаточностью зрительного и пространственного восприятия. Замены по фонематическому признаку (звонких-глухих, твердых-мягких, соноров, свистящих-шипящих,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аффрикатов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и их компонентов) не стойки, редки, затрагивают обычно не более 1-2 пары согласных. Дети с ЗПР с трудом запоминают орфографические правила, часто механически заучивают их, не понимая смысла, и как следствие, не применяют на практике. Поэтому для них характерно огромное количество орфографических ошибок. Для письменных работ младших школьников с ЗПР свойственны крайняя небрежность записи, множество исправлений из-за излишней импульсивности, строчки неравномерны, буквы неодинаковы по величине из-за нарушенной моторики. Почерк формируется медленно, темп письма обычно замедленный.</a:t>
            </a:r>
          </a:p>
        </p:txBody>
      </p:sp>
    </p:spTree>
    <p:extLst>
      <p:ext uri="{BB962C8B-B14F-4D97-AF65-F5344CB8AC3E}">
        <p14:creationId xmlns:p14="http://schemas.microsoft.com/office/powerpoint/2010/main" val="22478128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sz="2400" dirty="0" smtClean="0"/>
              <a:t>Дифференциальная диагностика ОНР и ЗПР при помощи сравнительного анализа</a:t>
            </a:r>
            <a:endParaRPr lang="ru-RU" sz="2400" dirty="0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Несмотря на сложность дифференциальной диагностики ОНР и  ЗПР в настоящее время специалистами в области коррекционной педагогики  накоплен определенный опыт разграничения сходных состояний у младших школьников. По мнению большинства исследователей критериями точной диагностики могут служить: </a:t>
            </a:r>
          </a:p>
          <a:p>
            <a:r>
              <a:rPr lang="ru-RU" dirty="0"/>
              <a:t>уровень сформированности мышления, </a:t>
            </a:r>
          </a:p>
          <a:p>
            <a:r>
              <a:rPr lang="ru-RU" dirty="0"/>
              <a:t>особенности импрессивной и экспрессивной речи, </a:t>
            </a:r>
          </a:p>
          <a:p>
            <a:r>
              <a:rPr lang="ru-RU" dirty="0"/>
              <a:t>состояние процессов письма и чтения, </a:t>
            </a:r>
          </a:p>
          <a:p>
            <a:r>
              <a:rPr lang="ru-RU" dirty="0"/>
              <a:t>а также уровень обучаемости ребенка.</a:t>
            </a:r>
          </a:p>
        </p:txBody>
      </p:sp>
    </p:spTree>
    <p:extLst>
      <p:ext uri="{BB962C8B-B14F-4D97-AF65-F5344CB8AC3E}">
        <p14:creationId xmlns:p14="http://schemas.microsoft.com/office/powerpoint/2010/main" val="30629561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r>
              <a:rPr lang="ru-RU" sz="3600" dirty="0"/>
              <a:t>ТНР вариант 5.2</a:t>
            </a:r>
          </a:p>
        </p:txBody>
      </p:sp>
      <p:pic>
        <p:nvPicPr>
          <p:cNvPr id="6146" name="Picture 2" descr="C:\Users\1\Desktop\IMG_20251029_13395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9" y="1052512"/>
            <a:ext cx="4608512" cy="5400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46744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dirty="0"/>
              <a:t>Подозрение на ЗПР</a:t>
            </a:r>
          </a:p>
        </p:txBody>
      </p:sp>
      <p:pic>
        <p:nvPicPr>
          <p:cNvPr id="8194" name="Picture 2" descr="C:\Users\1\Desktop\IMG_20251028_110910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528" y="980728"/>
            <a:ext cx="4659923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1\Desktop\IMG_20251029_135337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16763" y="3634167"/>
            <a:ext cx="5027237" cy="3165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28113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48681"/>
            <a:ext cx="7315200" cy="864095"/>
          </a:xfrm>
        </p:spPr>
        <p:txBody>
          <a:bodyPr>
            <a:normAutofit fontScale="90000"/>
          </a:bodyPr>
          <a:lstStyle/>
          <a:p>
            <a:r>
              <a:rPr lang="ru-RU" sz="3200" dirty="0"/>
              <a:t>Нарушения письма, обусловленные ОНР середина 2 кл.</a:t>
            </a:r>
          </a:p>
        </p:txBody>
      </p:sp>
      <p:pic>
        <p:nvPicPr>
          <p:cNvPr id="3074" name="Picture 2" descr="C:\Users\1\Desktop\IMG_20251029_134652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528" y="1556792"/>
            <a:ext cx="5688632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1\Desktop\IMG_20251029_134807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897052"/>
            <a:ext cx="6408712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60531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04665"/>
            <a:ext cx="7315200" cy="936103"/>
          </a:xfrm>
        </p:spPr>
        <p:txBody>
          <a:bodyPr>
            <a:normAutofit fontScale="90000"/>
          </a:bodyPr>
          <a:lstStyle/>
          <a:p>
            <a:r>
              <a:rPr lang="ru-RU" dirty="0"/>
              <a:t>Трудности в формировании навыков письма 1 кл</a:t>
            </a:r>
          </a:p>
        </p:txBody>
      </p:sp>
      <p:pic>
        <p:nvPicPr>
          <p:cNvPr id="2050" name="Picture 2" descr="C:\Users\1\Desktop\IMG_20251031_063708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00808"/>
            <a:ext cx="4237907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1\Desktop\IMG_20251031_063722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582" y="2276872"/>
            <a:ext cx="4375898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87305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76673"/>
            <a:ext cx="7315200" cy="864095"/>
          </a:xfrm>
        </p:spPr>
        <p:txBody>
          <a:bodyPr>
            <a:normAutofit fontScale="90000"/>
          </a:bodyPr>
          <a:lstStyle/>
          <a:p>
            <a:r>
              <a:rPr lang="ru-RU" dirty="0"/>
              <a:t>Трудности в формировании навыков письма 1 кл</a:t>
            </a:r>
          </a:p>
        </p:txBody>
      </p:sp>
      <p:pic>
        <p:nvPicPr>
          <p:cNvPr id="3074" name="Picture 2" descr="C:\Users\1\Desktop\IMG_20251031_063736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00808"/>
            <a:ext cx="3888432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1\Desktop\IMG_20251031_063654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916832"/>
            <a:ext cx="4551068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38998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dirty="0"/>
              <a:t>ЗПР 2 и 5 кл</a:t>
            </a:r>
          </a:p>
        </p:txBody>
      </p:sp>
      <p:pic>
        <p:nvPicPr>
          <p:cNvPr id="8196" name="Picture 4" descr="C:\Users\1\Desktop\IMG_20251029_13523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712"/>
            <a:ext cx="4932040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1\Desktop\IMG_20251030_11373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573016"/>
            <a:ext cx="5364088" cy="328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76910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76673"/>
            <a:ext cx="7315200" cy="720079"/>
          </a:xfrm>
        </p:spPr>
        <p:txBody>
          <a:bodyPr/>
          <a:lstStyle/>
          <a:p>
            <a:r>
              <a:rPr lang="ru-RU" dirty="0"/>
              <a:t>ЗПР 4 кл</a:t>
            </a:r>
          </a:p>
        </p:txBody>
      </p:sp>
      <p:pic>
        <p:nvPicPr>
          <p:cNvPr id="4098" name="Picture 2" descr="C:\Users\1\Desktop\IMG_20251031_06202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064" y="167162"/>
            <a:ext cx="5554069" cy="2808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1\Desktop\IMG_20251031_06205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999349"/>
            <a:ext cx="4679732" cy="3729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03646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457200" y="908721"/>
            <a:ext cx="4040188" cy="504444"/>
          </a:xfrm>
        </p:spPr>
        <p:txBody>
          <a:bodyPr/>
          <a:lstStyle/>
          <a:p>
            <a:r>
              <a:rPr lang="ru-RU" dirty="0" err="1"/>
              <a:t>онр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>
          <a:xfrm>
            <a:off x="4645025" y="908721"/>
            <a:ext cx="4041775" cy="360039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уо</a:t>
            </a:r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sz="2000" dirty="0" smtClean="0"/>
              <a:t>Дифференциальная диагностика ОНР и УО при помощи сравнительного анализа</a:t>
            </a:r>
            <a:endParaRPr lang="ru-RU" sz="2000" dirty="0"/>
          </a:p>
        </p:txBody>
      </p:sp>
      <p:sp>
        <p:nvSpPr>
          <p:cNvPr id="7" name="Объект 6"/>
          <p:cNvSpPr>
            <a:spLocks noGrp="1"/>
          </p:cNvSpPr>
          <p:nvPr>
            <p:ph sz="quarter" idx="13"/>
          </p:nvPr>
        </p:nvSpPr>
        <p:spPr>
          <a:xfrm>
            <a:off x="457200" y="1628800"/>
            <a:ext cx="4040188" cy="44973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/>
              <a:t>Общее недоразвитие речи (ОНР)</a:t>
            </a:r>
          </a:p>
          <a:p>
            <a:pPr marL="0" indent="0">
              <a:buNone/>
            </a:pPr>
            <a:r>
              <a:rPr lang="ru-RU" b="1" dirty="0"/>
              <a:t>Ошибки на уровне буквы и слога</a:t>
            </a:r>
            <a:r>
              <a:rPr lang="ru-RU" dirty="0"/>
              <a:t> обусловлены несформированностью фонематического восприятия и слуха, звукового анализа и синтеза. Некоторые примеры:</a:t>
            </a:r>
          </a:p>
          <a:p>
            <a:r>
              <a:rPr lang="ru-RU" dirty="0"/>
              <a:t>смешение звонких и глухих согласных, свистящих и шипящих, сонорных (P — Л), аффрикат, гласных (О — У, Ё — Ю);</a:t>
            </a:r>
          </a:p>
          <a:p>
            <a:r>
              <a:rPr lang="ru-RU" dirty="0"/>
              <a:t>пропуски букв, их перестановки, вставки букв и слогов;</a:t>
            </a:r>
          </a:p>
          <a:p>
            <a:r>
              <a:rPr lang="ru-RU" dirty="0"/>
              <a:t>ошибки при обозначении мягкости на письме (буквой Ь или гласными II ряда).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b="1" dirty="0"/>
              <a:t>Ошибки на уровне слова</a:t>
            </a:r>
            <a:r>
              <a:rPr lang="ru-RU" dirty="0"/>
              <a:t> встречаются из-за несформированности морфологического анализа слов (трудности в нахождении в слове приставки, корня, суффикса, окончания). Это слитное написание служебных частей речи, нарушение границ слов, ошибки в словообразовании. 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9" name="Объект 8"/>
          <p:cNvSpPr>
            <a:spLocks noGrp="1"/>
          </p:cNvSpPr>
          <p:nvPr>
            <p:ph sz="quarter" idx="14"/>
          </p:nvPr>
        </p:nvSpPr>
        <p:spPr>
          <a:xfrm>
            <a:off x="4645025" y="1340768"/>
            <a:ext cx="4041775" cy="5112568"/>
          </a:xfrm>
        </p:spPr>
        <p:txBody>
          <a:bodyPr>
            <a:normAutofit fontScale="47500" lnSpcReduction="20000"/>
          </a:bodyPr>
          <a:lstStyle/>
          <a:p>
            <a:r>
              <a:rPr lang="ru-RU" dirty="0"/>
              <a:t>Ошибки, допускаемые умственно отсталыми учащимися при письме</a:t>
            </a:r>
          </a:p>
          <a:p>
            <a:r>
              <a:rPr lang="ru-RU" dirty="0"/>
              <a:t>Ошибки, обусловленные несформированностью фонетических процессов и слухового восприятия:</a:t>
            </a:r>
          </a:p>
          <a:p>
            <a:r>
              <a:rPr lang="ru-RU" b="1" dirty="0"/>
              <a:t>пропуски букв и слогов</a:t>
            </a:r>
            <a:r>
              <a:rPr lang="ru-RU" dirty="0"/>
              <a:t>(</a:t>
            </a:r>
            <a:r>
              <a:rPr lang="ru-RU" dirty="0" err="1"/>
              <a:t>трва</a:t>
            </a:r>
            <a:r>
              <a:rPr lang="ru-RU" dirty="0"/>
              <a:t> – трава, </a:t>
            </a:r>
            <a:r>
              <a:rPr lang="ru-RU" dirty="0" err="1"/>
              <a:t>кродил</a:t>
            </a:r>
            <a:r>
              <a:rPr lang="ru-RU" dirty="0"/>
              <a:t> – крокодил, </a:t>
            </a:r>
            <a:r>
              <a:rPr lang="ru-RU" dirty="0" err="1"/>
              <a:t>пинес</a:t>
            </a:r>
            <a:r>
              <a:rPr lang="ru-RU" dirty="0"/>
              <a:t> – принес);</a:t>
            </a:r>
          </a:p>
          <a:p>
            <a:r>
              <a:rPr lang="ru-RU" b="1" dirty="0"/>
              <a:t>перестановки букв и слогов</a:t>
            </a:r>
            <a:r>
              <a:rPr lang="ru-RU" dirty="0"/>
              <a:t>(</a:t>
            </a:r>
            <a:r>
              <a:rPr lang="ru-RU" dirty="0" err="1"/>
              <a:t>онко</a:t>
            </a:r>
            <a:r>
              <a:rPr lang="ru-RU" dirty="0"/>
              <a:t> – окно, </a:t>
            </a:r>
            <a:r>
              <a:rPr lang="ru-RU" dirty="0" err="1"/>
              <a:t>звял</a:t>
            </a:r>
            <a:r>
              <a:rPr lang="ru-RU" dirty="0"/>
              <a:t> – взял, </a:t>
            </a:r>
            <a:r>
              <a:rPr lang="ru-RU" dirty="0" err="1"/>
              <a:t>пеперисал</a:t>
            </a:r>
            <a:r>
              <a:rPr lang="ru-RU" dirty="0"/>
              <a:t> – переписал, </a:t>
            </a:r>
            <a:r>
              <a:rPr lang="ru-RU" dirty="0" err="1"/>
              <a:t>натуспила</a:t>
            </a:r>
            <a:r>
              <a:rPr lang="ru-RU" dirty="0"/>
              <a:t> – наступила);</a:t>
            </a:r>
          </a:p>
          <a:p>
            <a:r>
              <a:rPr lang="ru-RU" b="1" dirty="0"/>
              <a:t>недописывание букв и слогов</a:t>
            </a:r>
            <a:r>
              <a:rPr lang="ru-RU" dirty="0"/>
              <a:t>(красны – красный, лопат – лопата, </a:t>
            </a:r>
            <a:r>
              <a:rPr lang="ru-RU" dirty="0" err="1"/>
              <a:t>набухл</a:t>
            </a:r>
            <a:r>
              <a:rPr lang="ru-RU" dirty="0"/>
              <a:t> – набухли);</a:t>
            </a:r>
          </a:p>
          <a:p>
            <a:r>
              <a:rPr lang="ru-RU" b="1" dirty="0"/>
              <a:t>наращивание слов лишними буквами и слогами</a:t>
            </a:r>
            <a:r>
              <a:rPr lang="ru-RU" dirty="0"/>
              <a:t>(</a:t>
            </a:r>
            <a:r>
              <a:rPr lang="ru-RU" dirty="0" err="1"/>
              <a:t>тарава</a:t>
            </a:r>
            <a:r>
              <a:rPr lang="ru-RU" dirty="0"/>
              <a:t> – трава, </a:t>
            </a:r>
            <a:r>
              <a:rPr lang="ru-RU" dirty="0" err="1"/>
              <a:t>катоарые</a:t>
            </a:r>
            <a:r>
              <a:rPr lang="ru-RU" dirty="0"/>
              <a:t> – которые, </a:t>
            </a:r>
            <a:r>
              <a:rPr lang="ru-RU" dirty="0" err="1"/>
              <a:t>бабабушка</a:t>
            </a:r>
            <a:r>
              <a:rPr lang="ru-RU" dirty="0"/>
              <a:t> – бабушка, </a:t>
            </a:r>
            <a:r>
              <a:rPr lang="ru-RU" dirty="0" err="1"/>
              <a:t>клюкиква</a:t>
            </a:r>
            <a:r>
              <a:rPr lang="ru-RU" dirty="0"/>
              <a:t> – клюква);</a:t>
            </a:r>
          </a:p>
          <a:p>
            <a:r>
              <a:rPr lang="ru-RU" b="1" dirty="0"/>
              <a:t>искажение слова</a:t>
            </a:r>
            <a:r>
              <a:rPr lang="ru-RU" dirty="0"/>
              <a:t>(</a:t>
            </a:r>
            <a:r>
              <a:rPr lang="ru-RU" dirty="0" err="1"/>
              <a:t>наотух</a:t>
            </a:r>
            <a:r>
              <a:rPr lang="ru-RU" dirty="0"/>
              <a:t> – на охоту, </a:t>
            </a:r>
            <a:r>
              <a:rPr lang="ru-RU" dirty="0" err="1"/>
              <a:t>хабаб</a:t>
            </a:r>
            <a:r>
              <a:rPr lang="ru-RU" dirty="0"/>
              <a:t> – храбрый, </a:t>
            </a:r>
            <a:r>
              <a:rPr lang="ru-RU" dirty="0" err="1"/>
              <a:t>мчуки</a:t>
            </a:r>
            <a:r>
              <a:rPr lang="ru-RU" dirty="0"/>
              <a:t> – щеки, спеки – с пенька);</a:t>
            </a:r>
          </a:p>
          <a:p>
            <a:r>
              <a:rPr lang="ru-RU" b="1" dirty="0"/>
              <a:t>слитное написание слов и их произвольное деление</a:t>
            </a:r>
            <a:r>
              <a:rPr lang="ru-RU" dirty="0"/>
              <a:t>(нас тупила – наступила, </a:t>
            </a:r>
            <a:r>
              <a:rPr lang="ru-RU" dirty="0" err="1"/>
              <a:t>виситиастие</a:t>
            </a:r>
            <a:r>
              <a:rPr lang="ru-RU" dirty="0"/>
              <a:t> – висит на стене, у стала – устала);</a:t>
            </a:r>
          </a:p>
          <a:p>
            <a:r>
              <a:rPr lang="ru-RU" b="1" dirty="0"/>
              <a:t>неумение определить границы предложения в тексте, слитное написание предложений</a:t>
            </a:r>
            <a:r>
              <a:rPr lang="ru-RU" dirty="0"/>
              <a:t>(Мой отец шофер. Работа шофера трудная шоферу надо хорошо. Знать машину после школы я тоже. Буду шофером);</a:t>
            </a:r>
          </a:p>
          <a:p>
            <a:r>
              <a:rPr lang="ru-RU" b="1" dirty="0"/>
              <a:t>замена одной буквы на другую</a:t>
            </a:r>
            <a:r>
              <a:rPr lang="ru-RU" dirty="0"/>
              <a:t>(</a:t>
            </a:r>
            <a:r>
              <a:rPr lang="ru-RU" dirty="0" err="1"/>
              <a:t>зуки</a:t>
            </a:r>
            <a:r>
              <a:rPr lang="ru-RU" dirty="0"/>
              <a:t> – жуки, панка – банка, </a:t>
            </a:r>
            <a:r>
              <a:rPr lang="ru-RU" dirty="0" err="1"/>
              <a:t>тельпан</a:t>
            </a:r>
            <a:r>
              <a:rPr lang="ru-RU" dirty="0"/>
              <a:t> – тюльпан, </a:t>
            </a:r>
            <a:r>
              <a:rPr lang="ru-RU" dirty="0" err="1"/>
              <a:t>шапаги</a:t>
            </a:r>
            <a:r>
              <a:rPr lang="ru-RU" dirty="0"/>
              <a:t> – сапоги);</a:t>
            </a:r>
          </a:p>
          <a:p>
            <a:r>
              <a:rPr lang="ru-RU" b="1" dirty="0"/>
              <a:t>нарушение смягчения согласных</a:t>
            </a:r>
            <a:r>
              <a:rPr lang="ru-RU" dirty="0"/>
              <a:t>(</a:t>
            </a:r>
            <a:r>
              <a:rPr lang="ru-RU" dirty="0" err="1"/>
              <a:t>васелки</a:t>
            </a:r>
            <a:r>
              <a:rPr lang="ru-RU" dirty="0"/>
              <a:t> – васильки, </a:t>
            </a:r>
            <a:r>
              <a:rPr lang="ru-RU" dirty="0" err="1"/>
              <a:t>смали</a:t>
            </a:r>
            <a:r>
              <a:rPr lang="ru-RU" dirty="0"/>
              <a:t> – смяли, кон – конь).</a:t>
            </a:r>
          </a:p>
          <a:p>
            <a:r>
              <a:rPr lang="ru-RU" dirty="0"/>
              <a:t>Ошибки, обусловленные несформированностью лексико-грамматической стороны речи:</a:t>
            </a:r>
          </a:p>
          <a:p>
            <a:r>
              <a:rPr lang="ru-RU" b="1" dirty="0"/>
              <a:t>аграмматизмы</a:t>
            </a:r>
            <a:r>
              <a:rPr lang="ru-RU" dirty="0"/>
              <a:t>(Саша и Лена </a:t>
            </a:r>
            <a:r>
              <a:rPr lang="ru-RU" dirty="0" err="1"/>
              <a:t>собираит</a:t>
            </a:r>
            <a:r>
              <a:rPr lang="ru-RU" dirty="0"/>
              <a:t> цветы. Дети сидели на большими стулья. Пять желтеньки </a:t>
            </a:r>
            <a:r>
              <a:rPr lang="ru-RU" dirty="0" err="1"/>
              <a:t>спиленачки</a:t>
            </a:r>
            <a:r>
              <a:rPr lang="ru-RU" dirty="0"/>
              <a:t>);</a:t>
            </a:r>
          </a:p>
          <a:p>
            <a:r>
              <a:rPr lang="ru-RU" b="1" dirty="0"/>
              <a:t>слитное написание предлогов и раздельное написание приставок</a:t>
            </a:r>
            <a:r>
              <a:rPr lang="ru-RU" dirty="0"/>
              <a:t>(</a:t>
            </a:r>
            <a:r>
              <a:rPr lang="ru-RU" dirty="0" err="1"/>
              <a:t>вкармане</a:t>
            </a:r>
            <a:r>
              <a:rPr lang="ru-RU" dirty="0"/>
              <a:t>, при летели, в зела, </a:t>
            </a:r>
            <a:r>
              <a:rPr lang="ru-RU" dirty="0" err="1"/>
              <a:t>подороге</a:t>
            </a:r>
            <a:r>
              <a:rPr lang="ru-RU" dirty="0"/>
              <a:t>).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39141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611560" y="476672"/>
            <a:ext cx="2376264" cy="59766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419872" y="476672"/>
            <a:ext cx="2448272" cy="59766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156176" y="476672"/>
            <a:ext cx="2448272" cy="59766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11560" y="476673"/>
            <a:ext cx="2376264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Общее недоразвитие речи (ОНР)</a:t>
            </a:r>
          </a:p>
          <a:p>
            <a:r>
              <a:rPr lang="ru-RU" sz="1400" b="1" dirty="0"/>
              <a:t>Ошибки в письменной речи у учащихся с ОНР</a:t>
            </a:r>
            <a:r>
              <a:rPr lang="ru-RU" sz="1400" dirty="0"/>
              <a:t> связаны с искажением звуко-слогового состава слова: пропусками, заменами, перестановками букв и слогов, оптическими и графическими ошибками. Однако удельный вес этих ошибок ниже, чем при ЗПР, они менее стойки и поддаются коррекции при организации правильного логопедического обучения. </a:t>
            </a:r>
          </a:p>
          <a:p>
            <a:r>
              <a:rPr lang="ru-RU" sz="1400" dirty="0"/>
              <a:t>Также у учащихся с ОНР могут быть </a:t>
            </a:r>
            <a:r>
              <a:rPr lang="ru-RU" sz="1400" b="1" dirty="0" err="1"/>
              <a:t>дизорфографические</a:t>
            </a:r>
            <a:r>
              <a:rPr lang="ru-RU" sz="1400" b="1" dirty="0"/>
              <a:t> ошибки</a:t>
            </a:r>
            <a:r>
              <a:rPr lang="ru-RU" sz="1400" dirty="0"/>
              <a:t> — стойкие нарушения в усвоении морфологического и традиционного принципов орфографии, обусловленные речевым дефектом.</a:t>
            </a:r>
            <a:r>
              <a:rPr lang="ru-RU" dirty="0"/>
              <a:t> 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419872" y="476674"/>
            <a:ext cx="2448272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Задержка психического развития (ЗПР)</a:t>
            </a:r>
          </a:p>
          <a:p>
            <a:r>
              <a:rPr lang="ru-RU" sz="1400" b="1" dirty="0"/>
              <a:t>Ошибки в письменной речи у учащихся с ЗПР</a:t>
            </a:r>
            <a:r>
              <a:rPr lang="ru-RU" sz="1400" dirty="0"/>
              <a:t> связаны с несформированностью звукового и звуко-буквенного анализа и синтеза. Некоторые виды ошибок: </a:t>
            </a:r>
          </a:p>
          <a:p>
            <a:r>
              <a:rPr lang="ru-RU" sz="1400" dirty="0"/>
              <a:t>пропуски букв (прежде всего гласных), пропуски слогов;</a:t>
            </a:r>
          </a:p>
          <a:p>
            <a:r>
              <a:rPr lang="ru-RU" sz="1400" dirty="0"/>
              <a:t>добавление букв и слогов;</a:t>
            </a:r>
          </a:p>
          <a:p>
            <a:r>
              <a:rPr lang="ru-RU" sz="1400" dirty="0"/>
              <a:t>множественные контаминации и персеверации.</a:t>
            </a:r>
          </a:p>
          <a:p>
            <a:r>
              <a:rPr lang="ru-RU" sz="1400" dirty="0"/>
              <a:t>Также для письменных работ учащихся с ЗПР свойственны </a:t>
            </a:r>
            <a:r>
              <a:rPr lang="ru-RU" sz="1400" b="1" dirty="0"/>
              <a:t>небрежность записи</a:t>
            </a:r>
            <a:r>
              <a:rPr lang="ru-RU" sz="1400" dirty="0"/>
              <a:t>, множество исправлений из-за излишней импульсивности, неравномерные строчки, буквы неодинаковы по величине из-за нарушенной моторики</a:t>
            </a:r>
            <a:r>
              <a:rPr lang="ru-RU" dirty="0"/>
              <a:t>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156176" y="476672"/>
            <a:ext cx="244827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Умственная отсталость</a:t>
            </a:r>
          </a:p>
          <a:p>
            <a:r>
              <a:rPr lang="ru-RU" sz="1400" b="1" dirty="0"/>
              <a:t>Ошибки в письменной речи у учащихся с умственной отсталостью</a:t>
            </a:r>
            <a:r>
              <a:rPr lang="ru-RU" sz="1400" dirty="0"/>
              <a:t> обусловлены недоразвитием познавательной деятельности, нарушением устной речи, несформированностью языковых обобщений. Некоторые виды ошибок: </a:t>
            </a:r>
          </a:p>
          <a:p>
            <a:r>
              <a:rPr lang="ru-RU" sz="1400" dirty="0"/>
              <a:t>— на почве расстройств устной речи, проявляется в заменах и пропусках букв.</a:t>
            </a:r>
          </a:p>
          <a:p>
            <a:r>
              <a:rPr lang="ru-RU" sz="1400" dirty="0"/>
              <a:t> — в основе — нарушение слуховой дифференциации звуков речи, проявляется в заменах букв, соответствующих фонетически близким звукам.</a:t>
            </a:r>
          </a:p>
          <a:p>
            <a:r>
              <a:rPr lang="ru-RU" sz="1400" dirty="0"/>
              <a:t> — слитное написание слов в предложениях, предлогов, раздельное написание одного слова.</a:t>
            </a:r>
          </a:p>
          <a:p>
            <a:r>
              <a:rPr lang="ru-RU" sz="1400" dirty="0"/>
              <a:t> </a:t>
            </a:r>
            <a:r>
              <a:rPr lang="ru-RU" sz="1400" dirty="0">
                <a:hlinkClick r:id="rId2"/>
              </a:rPr>
              <a:t/>
            </a:r>
            <a:br>
              <a:rPr lang="ru-RU" sz="1400" dirty="0">
                <a:hlinkClick r:id="rId2"/>
              </a:rPr>
            </a:b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7100402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rmAutofit fontScale="90000"/>
          </a:bodyPr>
          <a:lstStyle/>
          <a:p>
            <a:r>
              <a:rPr lang="ru-RU" sz="2000" b="1" dirty="0"/>
              <a:t>Основные отличия в письме школьников с общим недоразвитием речи (ОНР), задержкой психического развития (ЗПР) и умственной отсталостью (УО) заключаются в специфике нарушений, обусловленных разными нарушениями</a:t>
            </a:r>
            <a:r>
              <a:rPr lang="ru-RU" sz="2000" dirty="0"/>
              <a:t>. Эти отличия связаны с особенностями формирования высших психических функций, участвующих в процессе письма, и проявляются в виде специфических ошибок.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92129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/>
              <a:t>Общее недоразвитие речи (ОНР)</a:t>
            </a:r>
          </a:p>
          <a:p>
            <a:r>
              <a:rPr lang="ru-RU" b="1" dirty="0"/>
              <a:t>Нарушения письма</a:t>
            </a:r>
            <a:r>
              <a:rPr lang="ru-RU" dirty="0"/>
              <a:t> возникают из-за недоразвития звукопроизношения, фонематических процессов и лексико-грамматической стороны речи. Некоторые особенности: </a:t>
            </a:r>
          </a:p>
          <a:p>
            <a:r>
              <a:rPr lang="ru-RU" b="1" dirty="0"/>
              <a:t>Специфические ошибки</a:t>
            </a:r>
            <a:r>
              <a:rPr lang="ru-RU" dirty="0"/>
              <a:t> — замены и смешения букв, связанные с недостаточным различением близких по артикуляционным или акустическим признакам фонем (свистящих-шипящих, звонких-глухих, мягких-твёрдых). </a:t>
            </a:r>
          </a:p>
          <a:p>
            <a:r>
              <a:rPr lang="ru-RU" b="1" dirty="0"/>
              <a:t>Ошибки, связанные с несформированностью лексико-грамматических средств языка</a:t>
            </a:r>
            <a:r>
              <a:rPr lang="ru-RU" dirty="0"/>
              <a:t>: ошибки в предложно-падежном управлении, в согласовании имён существительных и прилагательных, глаголов, числительных. </a:t>
            </a:r>
          </a:p>
          <a:p>
            <a:r>
              <a:rPr lang="ru-RU" b="1" dirty="0"/>
              <a:t>Деформации структуры предложения</a:t>
            </a:r>
            <a:r>
              <a:rPr lang="ru-RU" dirty="0"/>
              <a:t>: нарушение порядка слов, пропуск слов, пропуск предлогов, слитное написание слов, неправильное определение границ предложения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51452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Autofit/>
          </a:bodyPr>
          <a:lstStyle/>
          <a:p>
            <a:r>
              <a:rPr lang="ru-RU" sz="2800" dirty="0" smtClean="0"/>
              <a:t>Специфические ошибки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Задержка психического развития (ЗПР)</a:t>
            </a:r>
          </a:p>
          <a:p>
            <a:r>
              <a:rPr lang="ru-RU" b="1" dirty="0"/>
              <a:t>Нарушения письма</a:t>
            </a:r>
            <a:r>
              <a:rPr lang="ru-RU" dirty="0"/>
              <a:t> во многом обуслов­лены несформированностью высших психичес­ких функций, осуществляющих процесс письма в норме. Некоторые особенности: </a:t>
            </a:r>
          </a:p>
          <a:p>
            <a:r>
              <a:rPr lang="ru-RU" b="1" dirty="0"/>
              <a:t>Замены и смешения букв</a:t>
            </a:r>
            <a:r>
              <a:rPr lang="ru-RU" dirty="0"/>
              <a:t> — трудности их запоминания (зрительной, кинестетической, аудиальной).</a:t>
            </a:r>
          </a:p>
          <a:p>
            <a:r>
              <a:rPr lang="ru-RU" b="1" dirty="0"/>
              <a:t>Сложности при переводе звука в букву</a:t>
            </a:r>
            <a:r>
              <a:rPr lang="ru-RU" dirty="0"/>
              <a:t> и наоборот, а также при переводе печатной графемы в письменную.</a:t>
            </a:r>
          </a:p>
          <a:p>
            <a:r>
              <a:rPr lang="ru-RU" b="1" dirty="0"/>
              <a:t>Трудности звукобуквенного анализа и синтеза</a:t>
            </a:r>
            <a:r>
              <a:rPr lang="ru-RU" dirty="0"/>
              <a:t> — например, пропуск гласных букв.</a:t>
            </a:r>
          </a:p>
          <a:p>
            <a:r>
              <a:rPr lang="ru-RU" b="1" dirty="0"/>
              <a:t>Ошибки, характерные только для ЗПР</a:t>
            </a:r>
            <a:r>
              <a:rPr lang="ru-RU" dirty="0"/>
              <a:t>: отсутствие точек и заглавных букв, что обусловлено затруднением выделения предложений из текста.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28256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Специфические ошибки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Умственная отсталость (УО)</a:t>
            </a:r>
          </a:p>
          <a:p>
            <a:pPr marL="0" indent="0">
              <a:buNone/>
            </a:pPr>
            <a:r>
              <a:rPr lang="ru-RU" b="1" dirty="0"/>
              <a:t>Нарушения письма</a:t>
            </a:r>
            <a:r>
              <a:rPr lang="ru-RU" dirty="0"/>
              <a:t> связаны с недостаточностью процессов языкового анализа и синтеза. Некоторые особенности: </a:t>
            </a:r>
          </a:p>
          <a:p>
            <a:r>
              <a:rPr lang="ru-RU" b="1" dirty="0"/>
              <a:t>Графические ошибки</a:t>
            </a:r>
            <a:r>
              <a:rPr lang="ru-RU" dirty="0"/>
              <a:t> — буквы не узнаются и не соотносятся с определёнными звуками, смешиваются на письме из-за несформированности зрительного восприятия.</a:t>
            </a:r>
          </a:p>
          <a:p>
            <a:r>
              <a:rPr lang="ru-RU" b="1" dirty="0"/>
              <a:t>Нарушение слоговой структуры слов</a:t>
            </a:r>
            <a:r>
              <a:rPr lang="ru-RU" dirty="0"/>
              <a:t>: пропуски букв (особенно в стечении согласных), пропуск слогообразующей гласной, перестановка букв местами.</a:t>
            </a:r>
          </a:p>
          <a:p>
            <a:r>
              <a:rPr lang="ru-RU" b="1" dirty="0"/>
              <a:t>Замены и смешения букв</a:t>
            </a:r>
            <a:r>
              <a:rPr lang="ru-RU" dirty="0"/>
              <a:t>, обозначающих свистящие и шипящие звуки, глухие и звонкие, твёрдые и мягкие согласные.</a:t>
            </a:r>
          </a:p>
          <a:p>
            <a:r>
              <a:rPr lang="ru-RU" b="1" dirty="0"/>
              <a:t>Нарушение структуры не только слов, но и предложений</a:t>
            </a:r>
            <a:r>
              <a:rPr lang="ru-RU" dirty="0"/>
              <a:t>: детям трудно удаётся деление предложения на слова, они склонны к слитному написанию слов.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68004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dirty="0"/>
              <a:t>Умственная отсталость с РАС</a:t>
            </a:r>
          </a:p>
        </p:txBody>
      </p:sp>
      <p:pic>
        <p:nvPicPr>
          <p:cNvPr id="2050" name="Picture 2" descr="C:\Users\1\Desktop\IMG_20251030_11322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600" y="1772816"/>
            <a:ext cx="6480720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67440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dirty="0"/>
              <a:t>Умственная отсталость. ОНР.</a:t>
            </a:r>
          </a:p>
        </p:txBody>
      </p:sp>
      <p:pic>
        <p:nvPicPr>
          <p:cNvPr id="1026" name="Picture 2" descr="C:\Users\1\Desktop\IMG_20251029_13555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08720"/>
            <a:ext cx="5350419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1\Desktop\IMG_20251029_13505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992369"/>
            <a:ext cx="7437512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59890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dirty="0"/>
              <a:t>Подозрения на умственную отсталость</a:t>
            </a:r>
          </a:p>
        </p:txBody>
      </p:sp>
      <p:pic>
        <p:nvPicPr>
          <p:cNvPr id="3074" name="Picture 2" descr="C:\Users\1\Desktop\IMG_20251030_11355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23" y="908720"/>
            <a:ext cx="4663453" cy="3068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1\Desktop\IMG_20251030_11345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4162" y="3212976"/>
            <a:ext cx="5589837" cy="3400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91032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Зачем?</a:t>
            </a: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Для определения стратегии коррекционной работы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Для определения круга специалистов, необходимых для реализации коррекционной работы.</a:t>
            </a:r>
          </a:p>
          <a:p>
            <a:pPr marL="0" indent="0">
              <a:buNone/>
            </a:pPr>
            <a:r>
              <a:rPr lang="ru-RU" dirty="0" smtClean="0"/>
              <a:t>Для обоснованного отказа в коррекционной работе.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79493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48641"/>
            <a:ext cx="7315200" cy="1152167"/>
          </a:xfrm>
        </p:spPr>
        <p:txBody>
          <a:bodyPr>
            <a:normAutofit fontScale="90000"/>
          </a:bodyPr>
          <a:lstStyle/>
          <a:p>
            <a:r>
              <a:rPr lang="ru-RU" dirty="0"/>
              <a:t>Как? С помощью каких методик?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1988841"/>
            <a:ext cx="7315200" cy="432052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800" dirty="0"/>
              <a:t>Для отграничения дисграфии при ОНР, ЗПР, УО существует «Тестовая методика диагностики устной речи младших школьников Т.А. Фотековой для учащихся первого класса», самый первый и полный вариант.</a:t>
            </a:r>
          </a:p>
          <a:p>
            <a:pPr marL="0" indent="0">
              <a:buNone/>
            </a:pPr>
            <a:r>
              <a:rPr lang="ru-RU" sz="2800" dirty="0"/>
              <a:t>Для отграничения ОНР, ЗПР «Диагностика речевых нарушений школьников с использованием нейропсихологических методов Фотековой Т.А., Ахутиной Т.В.» для учащихся младших классов и средней школы.</a:t>
            </a:r>
          </a:p>
        </p:txBody>
      </p:sp>
    </p:spTree>
    <p:extLst>
      <p:ext uri="{BB962C8B-B14F-4D97-AF65-F5344CB8AC3E}">
        <p14:creationId xmlns:p14="http://schemas.microsoft.com/office/powerpoint/2010/main" val="22982107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>
            <a:noAutofit/>
          </a:bodyPr>
          <a:lstStyle/>
          <a:p>
            <a:r>
              <a:rPr lang="ru-RU" sz="2400" dirty="0"/>
              <a:t>«Тестовая методика диагностики устной речи младших школьников Т.А. Фотековой для учащихся первого класса», самый первый и полный вариант.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69371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sz="2800" b="1" dirty="0"/>
              <a:t>… методика предназначена для выявления особенностей речевого развития детей младшего школьного возраста: качественной и количественной оценки нарушения, получения и анализа структуры дефекта речевого профиля, структуры дефекта. Предложены два варианта методики: экспресс-диагностика и углубленное исследование. </a:t>
            </a:r>
          </a:p>
          <a:p>
            <a:pPr marL="0" indent="0" algn="just">
              <a:buNone/>
            </a:pPr>
            <a:r>
              <a:rPr lang="ru-RU" sz="3000" dirty="0"/>
              <a:t>В ней приводятся сравнительные значения устной речи по каждой пробе у учащихся с нормальным речевым развитием, с ОНР, ЗПР и УО 1класса. По результатам методики учащиеся с ОНР демонстрируют более низкие результаты, чем учащиеся с ЗПР почти по всем пробам, кроме  языкового анализа, понимания логико-грамматических конструкций и верификации предложений. И в этих пробах проявляется  главное отличие ОНР от ЗПР.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11337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ru-RU" sz="1800" dirty="0"/>
              <a:t>«Тестовая методика диагностики устной речи младших школьников Т.А. Фотековой для учащихся первого класса</a:t>
            </a:r>
            <a:r>
              <a:rPr lang="ru-RU" sz="1800" dirty="0" smtClean="0"/>
              <a:t>».</a:t>
            </a: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Серия 2. Исследование навыков языкового анализа</a:t>
            </a:r>
            <a:endParaRPr lang="ru-RU" sz="5400" dirty="0"/>
          </a:p>
          <a:p>
            <a:pPr lvl="0"/>
            <a:r>
              <a:rPr lang="ru-RU" i="1" dirty="0"/>
              <a:t>Сколько слов в предложении?</a:t>
            </a:r>
            <a:endParaRPr lang="ru-RU" sz="5400" dirty="0"/>
          </a:p>
          <a:p>
            <a:pPr lvl="1"/>
            <a:r>
              <a:rPr lang="ru-RU" dirty="0"/>
              <a:t>День был теплый.</a:t>
            </a:r>
            <a:endParaRPr lang="ru-RU" sz="4800" dirty="0"/>
          </a:p>
          <a:p>
            <a:pPr lvl="1"/>
            <a:r>
              <a:rPr lang="ru-RU" dirty="0"/>
              <a:t>Около дома росла высокая береза.</a:t>
            </a:r>
            <a:endParaRPr lang="ru-RU" sz="4800" dirty="0"/>
          </a:p>
          <a:p>
            <a:pPr lvl="0"/>
            <a:r>
              <a:rPr lang="ru-RU" i="1" dirty="0"/>
              <a:t>Сколько слогов в слове?</a:t>
            </a:r>
            <a:endParaRPr lang="ru-RU" sz="5400" dirty="0"/>
          </a:p>
          <a:p>
            <a:pPr lvl="0"/>
            <a:r>
              <a:rPr lang="ru-RU" dirty="0"/>
              <a:t>Дом</a:t>
            </a:r>
            <a:endParaRPr lang="ru-RU" sz="5400" dirty="0"/>
          </a:p>
          <a:p>
            <a:pPr lvl="0"/>
            <a:r>
              <a:rPr lang="ru-RU" dirty="0"/>
              <a:t>Карандаш</a:t>
            </a:r>
            <a:endParaRPr lang="ru-RU" sz="5400" dirty="0"/>
          </a:p>
          <a:p>
            <a:pPr lvl="0"/>
            <a:r>
              <a:rPr lang="ru-RU" i="1" dirty="0"/>
              <a:t>Определи место звука в слове:</a:t>
            </a:r>
            <a:endParaRPr lang="ru-RU" sz="5400" dirty="0"/>
          </a:p>
          <a:p>
            <a:pPr lvl="0"/>
            <a:r>
              <a:rPr lang="ru-RU" dirty="0"/>
              <a:t>первый звук в слове </a:t>
            </a:r>
            <a:r>
              <a:rPr lang="ru-RU" u="sng" dirty="0"/>
              <a:t>крыша</a:t>
            </a:r>
            <a:r>
              <a:rPr lang="ru-RU" dirty="0"/>
              <a:t>;</a:t>
            </a:r>
            <a:endParaRPr lang="ru-RU" sz="5400" dirty="0"/>
          </a:p>
          <a:p>
            <a:pPr lvl="0"/>
            <a:r>
              <a:rPr lang="ru-RU" dirty="0"/>
              <a:t>третий звук в слове </a:t>
            </a:r>
            <a:r>
              <a:rPr lang="ru-RU" u="sng" dirty="0"/>
              <a:t>школа</a:t>
            </a:r>
            <a:r>
              <a:rPr lang="ru-RU" dirty="0"/>
              <a:t>;</a:t>
            </a:r>
            <a:endParaRPr lang="ru-RU" sz="5400" dirty="0"/>
          </a:p>
          <a:p>
            <a:pPr lvl="0"/>
            <a:r>
              <a:rPr lang="ru-RU" dirty="0"/>
              <a:t>последний звук в слове </a:t>
            </a:r>
            <a:r>
              <a:rPr lang="ru-RU" u="sng" dirty="0"/>
              <a:t>стакан</a:t>
            </a:r>
            <a:r>
              <a:rPr lang="ru-RU" dirty="0"/>
              <a:t>.</a:t>
            </a:r>
            <a:endParaRPr lang="ru-RU" sz="5400" dirty="0"/>
          </a:p>
          <a:p>
            <a:pPr lvl="0"/>
            <a:r>
              <a:rPr lang="ru-RU" i="1" dirty="0"/>
              <a:t>Сколько звуков в слове?</a:t>
            </a:r>
            <a:endParaRPr lang="ru-RU" sz="5400" dirty="0"/>
          </a:p>
          <a:p>
            <a:pPr lvl="0"/>
            <a:r>
              <a:rPr lang="ru-RU" dirty="0"/>
              <a:t>Рак</a:t>
            </a:r>
            <a:endParaRPr lang="ru-RU" sz="5400" dirty="0"/>
          </a:p>
          <a:p>
            <a:pPr lvl="0"/>
            <a:r>
              <a:rPr lang="ru-RU" dirty="0"/>
              <a:t>Сумка</a:t>
            </a:r>
            <a:endParaRPr lang="ru-RU" sz="5400" dirty="0"/>
          </a:p>
          <a:p>
            <a:pPr lvl="0"/>
            <a:r>
              <a:rPr lang="ru-RU" dirty="0"/>
              <a:t>Диктант</a:t>
            </a:r>
            <a:endParaRPr lang="ru-RU" sz="5400" dirty="0"/>
          </a:p>
          <a:p>
            <a:r>
              <a:rPr lang="ru-RU" dirty="0"/>
              <a:t>Ребенку предлагаются три попытки с оказанием стимулирующей помощи: «Подумай еще…».</a:t>
            </a:r>
            <a:endParaRPr lang="ru-RU" sz="5400" dirty="0"/>
          </a:p>
          <a:p>
            <a:r>
              <a:rPr lang="ru-RU" b="1" u="sng" dirty="0"/>
              <a:t>Оценка:</a:t>
            </a:r>
            <a:r>
              <a:rPr lang="ru-RU" dirty="0"/>
              <a:t>   </a:t>
            </a:r>
            <a:r>
              <a:rPr lang="ru-RU" i="1" dirty="0"/>
              <a:t>1 балл</a:t>
            </a:r>
            <a:r>
              <a:rPr lang="ru-RU" dirty="0"/>
              <a:t> – правильный ответ с первой попытки;</a:t>
            </a:r>
            <a:endParaRPr lang="ru-RU" sz="5400" dirty="0"/>
          </a:p>
          <a:p>
            <a:r>
              <a:rPr lang="ru-RU" i="1" dirty="0"/>
              <a:t>0,5 балла</a:t>
            </a:r>
            <a:r>
              <a:rPr lang="ru-RU" dirty="0"/>
              <a:t> – правильный ответ со второй попытки;</a:t>
            </a:r>
            <a:endParaRPr lang="ru-RU" sz="5400" dirty="0"/>
          </a:p>
          <a:p>
            <a:r>
              <a:rPr lang="ru-RU" i="1" dirty="0"/>
              <a:t>0,25 балла</a:t>
            </a:r>
            <a:r>
              <a:rPr lang="ru-RU" dirty="0"/>
              <a:t> – правильный ответ с третьей попытки;</a:t>
            </a:r>
            <a:endParaRPr lang="ru-RU" sz="5400" dirty="0"/>
          </a:p>
          <a:p>
            <a:r>
              <a:rPr lang="ru-RU" i="1" dirty="0"/>
              <a:t>0 баллов</a:t>
            </a:r>
            <a:r>
              <a:rPr lang="ru-RU" dirty="0"/>
              <a:t> – неверный ответ с третьей попытки.</a:t>
            </a:r>
            <a:endParaRPr lang="ru-RU" sz="5400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39998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76673"/>
            <a:ext cx="7315200" cy="936103"/>
          </a:xfrm>
        </p:spPr>
        <p:txBody>
          <a:bodyPr>
            <a:normAutofit/>
          </a:bodyPr>
          <a:lstStyle/>
          <a:p>
            <a:r>
              <a:rPr lang="ru-RU" sz="2000" dirty="0"/>
              <a:t>«Тестовая методика диагностики устной речи младших школьников Т.А. Фотековой для учащихся первого класса</a:t>
            </a:r>
            <a:r>
              <a:rPr lang="ru-RU" sz="2000" dirty="0" smtClean="0"/>
              <a:t>».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1916833"/>
            <a:ext cx="7315200" cy="439252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/>
              <a:t>5 серия – Исследование понимания сложных логико-грамматических отношений</a:t>
            </a:r>
            <a:r>
              <a:rPr lang="ru-RU" dirty="0"/>
              <a:t> – направлена на проверку понимания обращенной речи. Для этого использованы пробы, предложенные А.Р. Лурия. Понимание сложных логико-грамматических конструкций требует сложной аналитико-синтетической деятельности, способности одновременно схватывать информацию, включать кратковременную и долговременную память, сохраняя пространственное восприятие. Всего используется 10 проб, в том числе на понимание конструкций с предлогами. Отражающими на речевом уровне реальные пространственные отношения, сравнительные конструкции (</a:t>
            </a:r>
            <a:r>
              <a:rPr lang="ru-RU" i="1" dirty="0"/>
              <a:t>Ваня выше Пети. Кто меньше ростом?</a:t>
            </a:r>
            <a:r>
              <a:rPr lang="ru-RU" dirty="0"/>
              <a:t>), обратимые и флективные инвертированные словосочетания (</a:t>
            </a:r>
            <a:r>
              <a:rPr lang="ru-RU" i="1" dirty="0"/>
              <a:t>показать ключ карандашом</a:t>
            </a:r>
            <a:r>
              <a:rPr lang="ru-RU" dirty="0"/>
              <a:t>). Максимальный балл равен 10.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8665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sz="2000" dirty="0"/>
              <a:t>«Тестовая методика диагностики устной речи младших школьников Т.А. Фотековой для учащихся первого класса</a:t>
            </a:r>
            <a:r>
              <a:rPr lang="ru-RU" sz="2000" dirty="0" smtClean="0"/>
              <a:t>».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92500" lnSpcReduction="20000"/>
          </a:bodyPr>
          <a:lstStyle/>
          <a:p>
            <a:r>
              <a:rPr lang="ru-RU" b="1" i="1" dirty="0"/>
              <a:t>Серия 5 Исследование понимания логико-грамматических отношений</a:t>
            </a:r>
            <a:endParaRPr lang="ru-RU" dirty="0"/>
          </a:p>
          <a:p>
            <a:pPr lvl="0"/>
            <a:r>
              <a:rPr lang="ru-RU" dirty="0"/>
              <a:t>а) Покажи ключ, карандаш. б) Покажи карандашом ключ. в) Покажи карандаш ключом.</a:t>
            </a:r>
          </a:p>
          <a:p>
            <a:pPr lvl="0"/>
            <a:r>
              <a:rPr lang="ru-RU" dirty="0"/>
              <a:t>а) Нарисуй круг под крестом. б) Крест – под кругом.</a:t>
            </a:r>
          </a:p>
          <a:p>
            <a:pPr lvl="0"/>
            <a:r>
              <a:rPr lang="ru-RU" dirty="0"/>
              <a:t> Скажи, что верно: весна бывает перед летом, или лето – перед весной?</a:t>
            </a:r>
          </a:p>
          <a:p>
            <a:pPr lvl="0"/>
            <a:r>
              <a:rPr lang="ru-RU" dirty="0"/>
              <a:t>Ваня выше Пети. Кто меньше ростом?</a:t>
            </a:r>
          </a:p>
          <a:p>
            <a:pPr lvl="0"/>
            <a:r>
              <a:rPr lang="ru-RU" dirty="0"/>
              <a:t>Сашу ударил Коля. Кто драчун?</a:t>
            </a:r>
          </a:p>
          <a:p>
            <a:pPr lvl="0"/>
            <a:r>
              <a:rPr lang="ru-RU" dirty="0"/>
              <a:t>Охотник бежит за собакой. Кто впереди?</a:t>
            </a:r>
          </a:p>
          <a:p>
            <a:pPr lvl="0"/>
            <a:r>
              <a:rPr lang="ru-RU" dirty="0"/>
              <a:t>Папа прочел газету после того, как позавтракал. Что папа сделал вначале?</a:t>
            </a:r>
          </a:p>
          <a:p>
            <a:r>
              <a:rPr lang="ru-RU" dirty="0"/>
              <a:t>В задании 1 оцениваются три последних пробы, в задании 2 – обе пробы.</a:t>
            </a:r>
          </a:p>
          <a:p>
            <a:r>
              <a:rPr lang="ru-RU" b="1" u="sng" dirty="0"/>
              <a:t>Оценка:</a:t>
            </a:r>
            <a:r>
              <a:rPr lang="ru-RU" dirty="0"/>
              <a:t>    </a:t>
            </a:r>
            <a:r>
              <a:rPr lang="ru-RU" i="1" dirty="0"/>
              <a:t>1 балл</a:t>
            </a:r>
            <a:r>
              <a:rPr lang="ru-RU" dirty="0"/>
              <a:t> – правильный выполнение;</a:t>
            </a:r>
          </a:p>
          <a:p>
            <a:r>
              <a:rPr lang="ru-RU" i="1" dirty="0"/>
              <a:t>0,5 балла</a:t>
            </a:r>
            <a:r>
              <a:rPr lang="ru-RU" dirty="0"/>
              <a:t> – самокоррекция;</a:t>
            </a:r>
          </a:p>
          <a:p>
            <a:r>
              <a:rPr lang="ru-RU" i="1" dirty="0"/>
              <a:t>0 баллов</a:t>
            </a:r>
            <a:r>
              <a:rPr lang="ru-RU" dirty="0"/>
              <a:t> – неверный ответ</a:t>
            </a:r>
          </a:p>
        </p:txBody>
      </p:sp>
    </p:spTree>
    <p:extLst>
      <p:ext uri="{BB962C8B-B14F-4D97-AF65-F5344CB8AC3E}">
        <p14:creationId xmlns:p14="http://schemas.microsoft.com/office/powerpoint/2010/main" val="20371174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Autofit/>
          </a:bodyPr>
          <a:lstStyle/>
          <a:p>
            <a:r>
              <a:rPr lang="ru-RU" sz="2400" dirty="0"/>
              <a:t>Табличные значения из методики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pPr marL="0" indent="0">
              <a:buNone/>
            </a:pPr>
            <a:r>
              <a:rPr lang="ru-RU" sz="1800" dirty="0"/>
              <a:t>РАСПРЕДЕЛЕНИЕ ДЕТЕЙ РАЗНЫХ ГРУПП ПО УРОВНЯМ УСПЕШНОСТИ ВЫПОЛНЕНИЯ  МЕТОДИКИ  (В %)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060848"/>
            <a:ext cx="7776864" cy="39604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887716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/>
          </a:bodyPr>
          <a:lstStyle/>
          <a:p>
            <a:r>
              <a:rPr lang="ru-RU" sz="2400" dirty="0"/>
              <a:t>Табличные значения</a:t>
            </a: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80728"/>
            <a:ext cx="7488832" cy="52565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2403783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r>
              <a:rPr lang="ru-RU" sz="2000" dirty="0"/>
              <a:t>УСРЕДНЕННЫЕ РЕЧЕВЫЕ ПРОФИЛИ ДЕТЕЙ РАЗНЫХ ГРУПП</a:t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836712"/>
            <a:ext cx="6120680" cy="302433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827584" y="4077072"/>
            <a:ext cx="79208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Из таблицы и рисунка ясно, что наиболее существенные различия между ОНР и ЗПР отмечаются на сенсомоторном уровне, в характеристиках звукопроизношения и сформированности слого­вой структуры слова. У детей с ОНР существенно хуже и показа­тели овладения грамматическим строем речи. Тот фактор, что школьники с ЗПР менее успешно справились с заданиями по языковому анализу, требует специального анализа. </a:t>
            </a:r>
          </a:p>
        </p:txBody>
      </p:sp>
    </p:spTree>
    <p:extLst>
      <p:ext uri="{BB962C8B-B14F-4D97-AF65-F5344CB8AC3E}">
        <p14:creationId xmlns:p14="http://schemas.microsoft.com/office/powerpoint/2010/main" val="41799812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Autofit/>
          </a:bodyPr>
          <a:lstStyle/>
          <a:p>
            <a:r>
              <a:rPr lang="ru-RU" sz="2400" dirty="0"/>
              <a:t>«Диагностика речевых нарушений школьников с использованием нейропсихологических методов Фотековой Т.А., Ахутиной Т.В.» для учащихся младших классов и средней школы.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2800" dirty="0"/>
              <a:t>….</a:t>
            </a:r>
            <a:r>
              <a:rPr lang="ru-RU" sz="2900" dirty="0"/>
              <a:t>предлагается методика, сочетающая традиционные для логопедической практики приемы с нейропсихологическими методами обследования речи. Методика имеет тестовый характер, но основное внимание уделяется качественной интерпретации выявленной речевой симптоматики, с двухуровневым способом анализа результатов. Логопедический уровень позволяет выявить степень сформированности разных сторон речи и получить речевой профиль. Нейропсихологический — через систему дополнительных оценок и вычисления индексов дает возможность понять психологические механизмы, лежащие в основе обнаруженной речевой недостаточности и сделать выводы о функциональном состоянии регуляторных и гностических (передних и задних) отделов коры головного мозга. Методика представлена в двух вариантах, предназначенных для обследования детей младшего и старшего школьного возраста. Пособие адресовано логопедам, психологам, дефектологам. </a:t>
            </a:r>
          </a:p>
        </p:txBody>
      </p:sp>
    </p:spTree>
    <p:extLst>
      <p:ext uri="{BB962C8B-B14F-4D97-AF65-F5344CB8AC3E}">
        <p14:creationId xmlns:p14="http://schemas.microsoft.com/office/powerpoint/2010/main" val="37717099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sz="2000" dirty="0"/>
              <a:t>«Диагностика речевых нарушений школьников с использованием нейропсихологических методов Фотековой Т.А., </a:t>
            </a:r>
            <a:r>
              <a:rPr lang="ru-RU" sz="2000" dirty="0" err="1"/>
              <a:t>Ахутиной</a:t>
            </a:r>
            <a:r>
              <a:rPr lang="ru-RU" sz="2000" dirty="0"/>
              <a:t> Т.В</a:t>
            </a:r>
            <a:r>
              <a:rPr lang="ru-RU" sz="2000" dirty="0" smtClean="0"/>
              <a:t>.».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/>
              <a:t>Серия 2 . ИССЛЕДОВАНИЕ ПОНИМАНИЯ СЛОЖНЫХ ЛОГИКО-ГРАММАТИ­ЧЕСКИХ КОНСТРУКЦИЙ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Инструкция: послушай внимательно и покажи картинку, на которой это нарисовано.</a:t>
            </a:r>
          </a:p>
          <a:p>
            <a:pPr marL="0" indent="0">
              <a:buNone/>
            </a:pPr>
            <a:r>
              <a:rPr lang="ru-RU" dirty="0"/>
              <a:t>а)    Понимание обратных конструкций</a:t>
            </a:r>
          </a:p>
          <a:p>
            <a:pPr marL="0" indent="0">
              <a:buNone/>
            </a:pPr>
            <a:r>
              <a:rPr lang="ru-RU" dirty="0"/>
              <a:t>Мужчину обрызгала женщина. Трактором перевозится машина. Газету закрывает книга. Клеенка покрыта скатертью. Девочкой спасен мальчик. Мама перевозится дочкой.</a:t>
            </a:r>
          </a:p>
          <a:p>
            <a:pPr marL="0" indent="0">
              <a:buNone/>
            </a:pPr>
            <a:r>
              <a:rPr lang="ru-RU" dirty="0"/>
              <a:t>б)    Понимание предложных конструкций с обозначением места</a:t>
            </a:r>
          </a:p>
          <a:p>
            <a:pPr marL="0" indent="0">
              <a:buNone/>
            </a:pPr>
            <a:r>
              <a:rPr lang="ru-RU" dirty="0"/>
              <a:t>Б ящике бочонок. Ящик за бочонком. На бочонке ящик. Бочонок перед ящиком.</a:t>
            </a:r>
          </a:p>
          <a:p>
            <a:pPr marL="0" indent="0">
              <a:buNone/>
            </a:pPr>
            <a:r>
              <a:rPr lang="ru-RU" dirty="0"/>
              <a:t>Оценка:</a:t>
            </a:r>
          </a:p>
          <a:p>
            <a:r>
              <a:rPr lang="ru-RU" dirty="0"/>
              <a:t>3 балла — точное понимание;</a:t>
            </a:r>
          </a:p>
          <a:p>
            <a:r>
              <a:rPr lang="ru-RU" dirty="0"/>
              <a:t>2 — переспрос, самокоррекция;</a:t>
            </a:r>
          </a:p>
          <a:p>
            <a:r>
              <a:rPr lang="ru-RU" dirty="0"/>
              <a:t>1 — длительный поиск с нахождением правильной картинки;</a:t>
            </a:r>
          </a:p>
          <a:p>
            <a:r>
              <a:rPr lang="ru-RU" dirty="0"/>
              <a:t>О — неправильный выбор картинки.</a:t>
            </a:r>
          </a:p>
          <a:p>
            <a:pPr marL="0" indent="0">
              <a:buNone/>
            </a:pPr>
            <a:r>
              <a:rPr lang="ru-RU" dirty="0"/>
              <a:t>Максимальный балл за серию равен 30.</a:t>
            </a:r>
          </a:p>
          <a:p>
            <a:pPr marL="0" indent="0">
              <a:buNone/>
            </a:pPr>
            <a:r>
              <a:rPr lang="ru-RU" dirty="0"/>
              <a:t>Можно отдельно высчитать и проанализировать (а) понимание активных и пассивных конструкций с прямым и обратным порядком слов и конст­рукций с предлогами, отражающих пространственное расположение пред­метов (б).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38171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sz="2000" dirty="0"/>
              <a:t>Обработка и анализ результатов обследования учащихся младших классов средние баллы за выполнение основных заданий методики</a:t>
            </a:r>
            <a:br>
              <a:rPr lang="ru-RU" sz="2000" dirty="0"/>
            </a:br>
            <a:endParaRPr lang="ru-RU" sz="20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2406571"/>
              </p:ext>
            </p:extLst>
          </p:nvPr>
        </p:nvGraphicFramePr>
        <p:xfrm>
          <a:off x="1043606" y="980732"/>
          <a:ext cx="7128796" cy="53285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5564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7717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7360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7360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7717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47360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473602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577179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473602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473602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2668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Показатели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 класс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 класс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 класс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68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Норма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ОНР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ЗПР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Норма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ОНР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ЗПР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Норма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ОНР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ЗПР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668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1. Звукопроизношение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27,1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17,2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24,6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28,1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21,9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27,1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29,6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23,2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28,1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668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2. Слоговая структура слова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14,4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9,4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8,9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14,6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10,7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12,1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668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3. Звуковой состав слова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14,3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6,9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14,7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9,9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10,4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14,9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12,7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13,3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254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4. Оральный праксис и артикуляционная моторика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25,0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18,0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19,8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24,0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19,1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19,6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25,5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20,5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20,9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668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 Цепочки слогов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25,3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15,3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19,4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26,8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20,9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22,4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28,4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22,0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21,0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668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6. Словообразование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71,3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31,5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39,9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75,0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43,2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48,5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83,2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62,8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56,9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668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7. Грамматический строй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128,1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76,2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86,7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132,9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93,0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97,6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140,0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108,6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110,6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668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8. Рассказ по серии картинок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43,3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28,3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30,3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49,2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35,3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36,2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49,0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36,3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34,0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668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9. Пересказ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40,7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17,3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13,3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45,4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21,9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22,5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48,5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28,9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26,8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668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10. Номинативная функция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105,4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71,9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81,6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108,8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85,2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89,1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114,6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88,0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91,3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668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11. Импрессивная речь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160,9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121,7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131,4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165,5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138,1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138,9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168,9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146,8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144,1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668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12. Языковой анализ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19,6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15,6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24,3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18,5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16,0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26,1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21,4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19,2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668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13. Письмо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35,0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15,0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24,0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35,2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19,1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26,5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37,8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17,0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21,0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668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14. Чтение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40,0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19,9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29,7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40,4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19,8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29,0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41,2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26,1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32,0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668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15. Общий балл за тест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750,0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459,4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533,5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784,7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555,3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592,7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822,3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625,0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631,3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668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16. Процент успешности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83,3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51,0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59,3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87,2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61,7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65,8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91,4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69,4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70,1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668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17. Уровень успешности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IV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II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II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IV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II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III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IV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III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III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40258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362274"/>
          </a:xfrm>
        </p:spPr>
        <p:txBody>
          <a:bodyPr>
            <a:normAutofit fontScale="90000"/>
          </a:bodyPr>
          <a:lstStyle/>
          <a:p>
            <a:r>
              <a:rPr lang="ru-RU" sz="1600" dirty="0"/>
              <a:t>Рис. 1. УСПЕШНОСТЬ ВЫПОЛНЕНИЯ ЗАДАНИЙ МЕТОДИКИ УЧАЩИМИСЯ 1-Х КЛАССОВ (в %)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</p:txBody>
      </p:sp>
      <p:sp>
        <p:nvSpPr>
          <p:cNvPr id="7" name="Объект 6"/>
          <p:cNvSpPr>
            <a:spLocks noGrp="1"/>
          </p:cNvSpPr>
          <p:nvPr>
            <p:ph sz="quarter" idx="13"/>
          </p:nvPr>
        </p:nvSpPr>
        <p:spPr>
          <a:xfrm>
            <a:off x="457200" y="2852936"/>
            <a:ext cx="4038600" cy="32732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400" dirty="0"/>
              <a:t>Рис. 2. УСПЕШНОСТЬ ВЫПОЛНЕНИЯ ЗАДАНИЙ МЕТОДИКИ УЧАЩИМИСЯ 2-Х КЛАССОВ (в %)</a:t>
            </a:r>
          </a:p>
          <a:p>
            <a:pPr marL="0" indent="0">
              <a:buNone/>
            </a:pPr>
            <a:endParaRPr lang="ru-RU" sz="1400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4"/>
          </p:nvPr>
        </p:nvSpPr>
        <p:spPr>
          <a:xfrm>
            <a:off x="4648200" y="2852936"/>
            <a:ext cx="4038600" cy="32732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400" dirty="0"/>
              <a:t>Рис. 3. УСПЕШНОСТЬ ВЫПОЛНЕНИЯ ЗАДАНИЙ МЕТОДИКИ УЧАЩИМИСЯ 3-Х КЛАССОВ (в % )</a:t>
            </a:r>
          </a:p>
          <a:p>
            <a:pPr marL="0" indent="0">
              <a:buNone/>
            </a:pPr>
            <a:endParaRPr lang="ru-RU" sz="1400" dirty="0"/>
          </a:p>
        </p:txBody>
      </p:sp>
      <p:pic>
        <p:nvPicPr>
          <p:cNvPr id="9" name="Рисунок 8" descr="https://studfile.net/html/2706/107/html_YhYbTNezcr.jgT8/img-Yh99UH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764704"/>
            <a:ext cx="4176464" cy="167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https://studfile.net/html/2706/107/html_YhYbTNezcr.jgT8/img-S4Gsde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573016"/>
            <a:ext cx="3816424" cy="2016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https://studfile.net/html/2706/107/html_YhYbTNezcr.jgT8/img-0qZbye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700574"/>
            <a:ext cx="3816424" cy="18886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839812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sz="2000" dirty="0"/>
              <a:t>Обработка и анализ результатов использования методики средние баллы за выполнение основных заданий методики у старших школьников</a:t>
            </a:r>
            <a:br>
              <a:rPr lang="ru-RU" sz="2000" dirty="0"/>
            </a:br>
            <a:endParaRPr lang="ru-RU" sz="2000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2009988"/>
              </p:ext>
            </p:extLst>
          </p:nvPr>
        </p:nvGraphicFramePr>
        <p:xfrm>
          <a:off x="899592" y="908720"/>
          <a:ext cx="7056783" cy="52565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764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0238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258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632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Показатели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Норма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ОНР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ЗПР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32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1. Звукопроизношение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14,9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13,7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14,7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632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2. Слоговая структура слова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14,9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12,2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13,6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632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3. Звуковая структура слова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14,9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13,5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14,3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183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4. Оральный праксис и артикуляционная моторика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27,7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23,2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27,8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632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 Цепочки слогов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14,3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11,9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11,3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632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6. Словообразование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85,3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63,8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67,8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632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7. Грамматический строй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140,5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119,8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117,3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632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8. Рассказ по серии картинок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53,8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42,8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46,7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632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9. Пересказ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53,0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38,3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37,9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632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10. Рассказ на заданную тему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55,8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34,7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35,2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632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11. Номинативная функция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85,4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70,5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76,5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632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12. Импрессивная речь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168,6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149,1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155,2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632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13. Языковой анализ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27,1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22,6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20,1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632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14. Письмо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37,2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22,5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632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15. Чтение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40,8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26,3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27,1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632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16. Общий балл за тест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834,2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664,9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685,5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632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17. Процент успешности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92,7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73,9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76,2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632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18. Уровень успешности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IV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III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III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073959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06290"/>
          </a:xfrm>
        </p:spPr>
        <p:txBody>
          <a:bodyPr>
            <a:normAutofit fontScale="90000"/>
          </a:bodyPr>
          <a:lstStyle/>
          <a:p>
            <a:r>
              <a:rPr lang="ru-RU" sz="1600" dirty="0"/>
              <a:t>Рис. 10. СРЕДНЯЯ УСПЕШНОСТЬ ВЫПОЛНЕНИЯ ЗАДАНИЙ МЕТОДИКИ УЧАЩИМИСЯ СТАРШИХ КЛАССОВ (в %)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284984"/>
            <a:ext cx="8229600" cy="28411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/>
              <a:t>Рис. 11. РАСПРЕДЕЛЕНИЕ СТАРШЕКЛАССНИКОВ ПО УРОВНЯМ УСПЕШНОСТИ ВЫПОЛНЕНИЯ МЕТОДИКИ (в %)</a:t>
            </a:r>
          </a:p>
          <a:p>
            <a:pPr marL="0" indent="0">
              <a:buNone/>
            </a:pPr>
            <a:endParaRPr lang="ru-RU" sz="1800" dirty="0"/>
          </a:p>
        </p:txBody>
      </p:sp>
      <p:pic>
        <p:nvPicPr>
          <p:cNvPr id="4" name="Рисунок 3" descr="https://studfile.net/html/2706/107/html_YhYbTNezcr.jgT8/img-7gf27r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836712"/>
            <a:ext cx="4032448" cy="2016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s://studfile.net/html/2706/107/html_YhYbTNezcr.jgT8/img-CwNbCa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392" y="3789040"/>
            <a:ext cx="5118720" cy="20882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003689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18002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sz="3600" b="1" dirty="0"/>
              <a:t>Тест речевых навыков «КОРАБЛИК»</a:t>
            </a:r>
            <a:br>
              <a:rPr lang="ru-RU" sz="3600" b="1" dirty="0"/>
            </a:b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КОРАБЛИК («Клиническая оценка развития базовых лингвистических компетенций») — это тест, разработанный специально для детей. Он позволяет оценить степень и природу речевых нарушений у детей в возрасте от 3 лет. Сегодня для русского языка не существует аналогов этому тесту: в отечественной практике всё ещё используется субъективный метод наблюдения, а не более объективные стандартизированные протоколы и анализ, опирающийся на количественные данные.</a:t>
            </a:r>
          </a:p>
          <a:p>
            <a:pPr marL="0" indent="0">
              <a:buNone/>
            </a:pPr>
            <a:r>
              <a:rPr lang="ru-RU" dirty="0"/>
              <a:t> КОРАБЛИК состоит из 11 заданий, которые позволяют оценить языковые компетенции ребенка в понимании и порождении звуков, слов, предложений и текста (фонологический, лексический, морфосинтаксический и дискурсивный уровни языка). 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813761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780928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 smtClean="0"/>
              <a:t>Задания </a:t>
            </a:r>
            <a:r>
              <a:rPr lang="ru-RU" sz="2400" b="1" dirty="0"/>
              <a:t>на понимание речи.</a:t>
            </a:r>
            <a:br>
              <a:rPr lang="ru-RU" sz="2400" b="1" dirty="0"/>
            </a:br>
            <a:r>
              <a:rPr lang="ru-RU" sz="2400" b="1" dirty="0"/>
              <a:t> Понимание существительных</a:t>
            </a:r>
            <a:r>
              <a:rPr lang="ru-RU" sz="2400" dirty="0"/>
              <a:t>. </a:t>
            </a:r>
            <a:r>
              <a:rPr lang="ru-RU" sz="2200" dirty="0"/>
              <a:t>В этом задании проверяется словарный запас существительных, которые ребенок способен понимать. Мы также проверяем, не путает ли ребенок существительные, которые похожи по звучанию (например, </a:t>
            </a:r>
            <a:r>
              <a:rPr lang="ru-RU" sz="2200" i="1" dirty="0"/>
              <a:t>бочка-почка</a:t>
            </a:r>
            <a:r>
              <a:rPr lang="ru-RU" sz="2200" dirty="0"/>
              <a:t>) или по значению (</a:t>
            </a:r>
            <a:r>
              <a:rPr lang="ru-RU" sz="2200" i="1" dirty="0"/>
              <a:t>бочка-бутылка</a:t>
            </a:r>
            <a:r>
              <a:rPr lang="ru-RU" sz="2200" dirty="0"/>
              <a:t>). Во время задания ребенок видит перед собой четыре картинки и слышит, как диктор произносит название одной из них. Мы просим ребенка выбрать картинку, на которой изображено то, что назвал диктор</a:t>
            </a:r>
            <a:r>
              <a:rPr lang="ru-RU" sz="2200" dirty="0" smtClean="0"/>
              <a:t>.</a:t>
            </a:r>
            <a:endParaRPr lang="ru-RU" sz="2200" dirty="0"/>
          </a:p>
        </p:txBody>
      </p:sp>
      <p:pic>
        <p:nvPicPr>
          <p:cNvPr id="4" name="Объект 3" descr="https://www.hse.ru/data/2020/10/08/1371349079/Screenshot_20190103-101030_%20%20.jpg.(800x414x123)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996952"/>
            <a:ext cx="7338392" cy="35283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437311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620689"/>
            <a:ext cx="7315200" cy="1008111"/>
          </a:xfrm>
        </p:spPr>
        <p:txBody>
          <a:bodyPr/>
          <a:lstStyle/>
          <a:p>
            <a:r>
              <a:rPr lang="ru-RU" dirty="0" smtClean="0"/>
              <a:t>Восприятие </a:t>
            </a:r>
            <a:r>
              <a:rPr lang="ru-RU" dirty="0" err="1" smtClean="0"/>
              <a:t>псевдослов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2348881"/>
            <a:ext cx="7315200" cy="3960480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Восприятие </a:t>
            </a:r>
            <a:r>
              <a:rPr lang="ru-RU" b="1" dirty="0" err="1"/>
              <a:t>псевдослов</a:t>
            </a:r>
            <a:r>
              <a:rPr lang="ru-RU" dirty="0"/>
              <a:t>. Это задание проверяет, как ребенок воспринимает звуки на слух и может ли он различать похожие звуки. Во время задания диктор произносит два выдуманных слова подряд, а ребенок должен определить, услышал ли он одно и то же выдуманное слово два раза (например, </a:t>
            </a:r>
            <a:r>
              <a:rPr lang="ru-RU" dirty="0" err="1"/>
              <a:t>кыть-кыть</a:t>
            </a:r>
            <a:r>
              <a:rPr lang="ru-RU" dirty="0"/>
              <a:t>) или два разных слова (например, </a:t>
            </a:r>
            <a:r>
              <a:rPr lang="ru-RU" i="1" dirty="0" err="1"/>
              <a:t>гаска-гакса</a:t>
            </a:r>
            <a:r>
              <a:rPr lang="ru-RU" dirty="0"/>
              <a:t>).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435013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434282"/>
          </a:xfrm>
        </p:spPr>
        <p:txBody>
          <a:bodyPr>
            <a:normAutofit fontScale="90000"/>
          </a:bodyPr>
          <a:lstStyle/>
          <a:p>
            <a:r>
              <a:rPr lang="ru-RU" sz="2000" b="1" dirty="0"/>
              <a:t>Понимание глаголов.</a:t>
            </a:r>
            <a:r>
              <a:rPr lang="ru-RU" sz="2000" dirty="0"/>
              <a:t> В этом задании проверяется словарный запас глаголов, которые ребенок способен понимать. Мы также проверяем, не путает ли ребенок глаголы, похожие по звучанию (например, </a:t>
            </a:r>
            <a:r>
              <a:rPr lang="ru-RU" sz="2000" i="1" dirty="0"/>
              <a:t>выливать-вышивать</a:t>
            </a:r>
            <a:r>
              <a:rPr lang="ru-RU" sz="2000" dirty="0"/>
              <a:t>) и по значению (</a:t>
            </a:r>
            <a:r>
              <a:rPr lang="ru-RU" sz="2000" i="1" dirty="0"/>
              <a:t>выливать-высыпать</a:t>
            </a:r>
            <a:r>
              <a:rPr lang="ru-RU" sz="2000" dirty="0"/>
              <a:t>). Во время задания ребенок видит перед собой четыре картинки и слышит, как диктор произносит название одной из них. Мы просим ребенка выбрать картинку, на которой изображено действие, названное диктором.</a:t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4" name="Объект 3" descr="https://www.hse.ru/data/2020/10/08/1371349118/Screenshot_20190106-065340_%20%20.jpg.(800x415x123)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636912"/>
            <a:ext cx="6338506" cy="34892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49304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90266"/>
          </a:xfrm>
        </p:spPr>
        <p:txBody>
          <a:bodyPr>
            <a:normAutofit fontScale="90000"/>
          </a:bodyPr>
          <a:lstStyle/>
          <a:p>
            <a:r>
              <a:rPr lang="ru-RU" sz="2000" b="1" dirty="0"/>
              <a:t>Понимание </a:t>
            </a:r>
            <a:r>
              <a:rPr lang="ru-RU" sz="2000" b="1" dirty="0" err="1"/>
              <a:t>морфосинтаксиса</a:t>
            </a:r>
            <a:r>
              <a:rPr lang="ru-RU" sz="2000" dirty="0"/>
              <a:t>. В этом задании мы проверяем, как ребенок понимает предложения. Мы просим ребенка выбрать изображение ситуации, которую описывает диктор. Мы оцениваем, как хорошо ребенок понимает морфологическое кодирование участников ситуации (</a:t>
            </a:r>
            <a:r>
              <a:rPr lang="ru-RU" sz="2000" i="1" dirty="0"/>
              <a:t>собака</a:t>
            </a:r>
            <a:r>
              <a:rPr lang="ru-RU" sz="2000" dirty="0"/>
              <a:t> или </a:t>
            </a:r>
            <a:r>
              <a:rPr lang="ru-RU" sz="2000" i="1" dirty="0"/>
              <a:t>собаку</a:t>
            </a:r>
            <a:r>
              <a:rPr lang="ru-RU" sz="2000" dirty="0"/>
              <a:t>) и насколько он чувствителен к порядку слов в предложении с двумя или тремя участниками (например, “</a:t>
            </a:r>
            <a:r>
              <a:rPr lang="ru-RU" sz="2000" i="1" dirty="0"/>
              <a:t>Где дедушка, который одевает бабушку?</a:t>
            </a:r>
            <a:r>
              <a:rPr lang="ru-RU" sz="2000" dirty="0"/>
              <a:t>”; отвлекающая картинка “Бабушка одевает дедушку”).</a:t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4" name="Объект 3" descr="https://www.hse.ru/data/2020/10/08/1371349098/Screenshot_20190106-065417_%20%20.jpg.(800x416x123)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3" y="2420888"/>
            <a:ext cx="6958838" cy="37052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7050256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Понимание текста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Понимание текста</a:t>
            </a:r>
            <a:r>
              <a:rPr lang="ru-RU" dirty="0"/>
              <a:t>. В этом задании проверяется, как ребенок способен понимать на слух языковые отрывки больше одного предложения. Мы проверяем общее понимание текста, внимание к деталям и способность к интерпретации содержания. Во время задания диктор читает ребенку сказку, после которой ему нужно ответить на вопросы о содержании этой сказки.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297586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8926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Задания на порождение речи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r>
              <a:rPr lang="ru-RU" sz="1800" b="1" dirty="0"/>
              <a:t>Повторение </a:t>
            </a:r>
            <a:r>
              <a:rPr lang="ru-RU" sz="1800" b="1" dirty="0" err="1"/>
              <a:t>псевдослов</a:t>
            </a:r>
            <a:r>
              <a:rPr lang="ru-RU" sz="1800" dirty="0"/>
              <a:t>. В этом задании проверяется, как хорошо ребенок распознает и воспроизводит сочетания звуков русского языка. Диктор произносит выдуманное слово (например, </a:t>
            </a:r>
            <a:r>
              <a:rPr lang="ru-RU" sz="1800" i="1" dirty="0" err="1"/>
              <a:t>спИква</a:t>
            </a:r>
            <a:r>
              <a:rPr lang="ru-RU" sz="1800" dirty="0"/>
              <a:t>), а ребенок должен его повторить.</a:t>
            </a:r>
            <a:br>
              <a:rPr lang="ru-RU" sz="1800" dirty="0"/>
            </a:br>
            <a:r>
              <a:rPr lang="ru-RU" sz="1800" b="1" dirty="0"/>
              <a:t>Порождение существительных</a:t>
            </a:r>
            <a:r>
              <a:rPr lang="ru-RU" sz="1800" dirty="0"/>
              <a:t>. В этом задании мы проверяем словарный запас существительных, который ребенок способен воспроизводить в речи сам. Мы просим ребенка назвать объект, изображенный на картинке, одним словом (например, кактус). Слова в задании различаются частотностью (как часто они встречаются в речи) и возрастом усвоения.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 descr="https://www.hse.ru/data/2020/10/08/1371349369/Screenshot_20190103-101242_%20%20.jpg.(800x409x123)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787" y="3573016"/>
            <a:ext cx="5940425" cy="30295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823670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18258"/>
          </a:xfrm>
        </p:spPr>
        <p:txBody>
          <a:bodyPr>
            <a:normAutofit/>
          </a:bodyPr>
          <a:lstStyle/>
          <a:p>
            <a:r>
              <a:rPr lang="ru-RU" sz="2000" b="1" dirty="0"/>
              <a:t>Порождение глаголов</a:t>
            </a:r>
            <a:r>
              <a:rPr lang="ru-RU" sz="2000" dirty="0"/>
              <a:t>. В этом задании мы проверяем словарный запас глаголов, который ребенок способен воспроизводить в речи сам. Мы просим ребенка назвать действие, изображенное на картинке, одним словом (например, </a:t>
            </a:r>
            <a:r>
              <a:rPr lang="ru-RU" sz="2000" i="1" dirty="0"/>
              <a:t>пишет</a:t>
            </a:r>
            <a:r>
              <a:rPr lang="ru-RU" sz="2000" dirty="0"/>
              <a:t>). Слова в задании различаются частотностью (как часто они встречаются в речи) и возрастом усвоения.</a:t>
            </a:r>
          </a:p>
        </p:txBody>
      </p:sp>
      <p:pic>
        <p:nvPicPr>
          <p:cNvPr id="4" name="Объект 3" descr="https://www.hse.ru/data/2020/10/08/1371349269/Screenshot_20190103-101627_%20%20.jpg.(800x406x123)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85757" y="2770188"/>
            <a:ext cx="6972486" cy="35385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427469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362274"/>
          </a:xfrm>
        </p:spPr>
        <p:txBody>
          <a:bodyPr>
            <a:noAutofit/>
          </a:bodyPr>
          <a:lstStyle/>
          <a:p>
            <a:pPr algn="just"/>
            <a:r>
              <a:rPr lang="ru-RU" sz="2000" b="1" dirty="0"/>
              <a:t>Порождение </a:t>
            </a:r>
            <a:r>
              <a:rPr lang="ru-RU" sz="2000" b="1" dirty="0" err="1"/>
              <a:t>морфосинтаксиса</a:t>
            </a:r>
            <a:r>
              <a:rPr lang="ru-RU" sz="2000" dirty="0"/>
              <a:t>. В этом задании мы проверяем способность ребенка самостоятельно строить предложения по определенной модели. Мы просим ребенка послушать описание одной ситуации, а затем описать вторую ситуацию по той же “схеме”, которую он услышал перед этим (например, ребенок слышит: “</a:t>
            </a:r>
            <a:r>
              <a:rPr lang="ru-RU" sz="2000" i="1" dirty="0"/>
              <a:t>Дедушка чистит ковер щеткой</a:t>
            </a:r>
            <a:r>
              <a:rPr lang="ru-RU" sz="2000" dirty="0"/>
              <a:t>”, — и должен описать картинку, на которой </a:t>
            </a:r>
            <a:r>
              <a:rPr lang="ru-RU" sz="2000" i="1" dirty="0"/>
              <a:t>Девочка пишет письмо карандашом</a:t>
            </a:r>
            <a:r>
              <a:rPr lang="ru-RU" sz="2000" dirty="0"/>
              <a:t>). Мы оцениваем, как ребенок строит предложения с двумя или тремя участниками, а также предложения с возвратными глаголами.</a:t>
            </a:r>
          </a:p>
        </p:txBody>
      </p:sp>
      <p:pic>
        <p:nvPicPr>
          <p:cNvPr id="4" name="Объект 3" descr="https://www.hse.ru/data/2020/10/08/1371349254/Screenshot_20190106-065504_%20%20.jpg.(800x412x123)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28168" y="2770188"/>
            <a:ext cx="6887663" cy="35385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653463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Повторение предложений.</a:t>
            </a:r>
            <a:r>
              <a:rPr lang="ru-RU" dirty="0"/>
              <a:t> В этом задании мы проверяем языковую рабочую память ребенка и способность к правильному повторению целых предложений. Мы просим ребенка послушать предложение, которое произносит диктор, и повторить это предложение как можно точнее (например, </a:t>
            </a:r>
            <a:r>
              <a:rPr lang="ru-RU" i="1" dirty="0"/>
              <a:t>Автобус опоздал на два часа</a:t>
            </a:r>
            <a:r>
              <a:rPr lang="ru-RU" dirty="0"/>
              <a:t>).</a:t>
            </a:r>
          </a:p>
          <a:p>
            <a:pPr marL="0" indent="0">
              <a:buNone/>
            </a:pPr>
            <a:r>
              <a:rPr lang="ru-RU" b="1" dirty="0"/>
              <a:t>Порождение текста.</a:t>
            </a:r>
            <a:r>
              <a:rPr lang="ru-RU" dirty="0"/>
              <a:t> В этом задании мы проверяем, как ребенок строит связный рассказ по картинке.  Мы показываем ребенку картинку с несколькими участниками и разнообразными действиями и просим поразмышлять, что могло произойти на этой картинке, а затем рассказать нам.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102847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dirty="0"/>
              <a:t>Слабослышащие (тугоухие) дети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000" dirty="0"/>
              <a:t>Слабослышащие (тугоухие) – дети с частичной слуховой недостаточностью, затрудняющей речевое развитие, но сохраняющей возможность самостоятельного накопления речевого запаса при помощи слухового анализатора. </a:t>
            </a:r>
            <a:r>
              <a:rPr lang="ru-RU" dirty="0"/>
              <a:t>	</a:t>
            </a:r>
          </a:p>
          <a:p>
            <a:pPr marL="0" indent="0">
              <a:buNone/>
            </a:pPr>
            <a:r>
              <a:rPr lang="ru-RU" sz="2000" b="1" dirty="0"/>
              <a:t>Классификации нарушений слуха </a:t>
            </a:r>
            <a:r>
              <a:rPr lang="ru-RU" sz="2000" dirty="0"/>
              <a:t>Л. В. Неймана (1977).</a:t>
            </a:r>
          </a:p>
          <a:p>
            <a:pPr marL="0" indent="0">
              <a:buNone/>
            </a:pPr>
            <a:r>
              <a:rPr lang="ru-RU" sz="2000" dirty="0"/>
              <a:t> Различаются два вида слуховой недостаточности – тугоухость и глухота. Выделяют три степени тугоухости: </a:t>
            </a:r>
          </a:p>
          <a:p>
            <a:pPr marL="0" indent="0">
              <a:buNone/>
            </a:pPr>
            <a:r>
              <a:rPr lang="ru-RU" sz="2000" dirty="0"/>
              <a:t>1-я степень тугоухости – снижение слуха не превышает 50 дБ; </a:t>
            </a:r>
          </a:p>
          <a:p>
            <a:pPr marL="0" indent="0">
              <a:buNone/>
            </a:pPr>
            <a:r>
              <a:rPr lang="ru-RU" sz="2000" dirty="0"/>
              <a:t>2-я степень тугоухости – средняя потеря слуха от 50 до 70 дБ; </a:t>
            </a:r>
          </a:p>
          <a:p>
            <a:pPr marL="0" indent="0">
              <a:buNone/>
            </a:pPr>
            <a:r>
              <a:rPr lang="ru-RU" sz="2000" dirty="0"/>
              <a:t>3-я степень тугоухости – потеря слуха превышает 70 дБ.</a:t>
            </a:r>
          </a:p>
          <a:p>
            <a:pPr marL="0" indent="0">
              <a:buNone/>
            </a:pPr>
            <a:r>
              <a:rPr lang="ru-RU" sz="2000" dirty="0"/>
              <a:t>Различают среди слабослышащих: </a:t>
            </a:r>
          </a:p>
          <a:p>
            <a:pPr marL="0" indent="0">
              <a:buNone/>
            </a:pPr>
            <a:r>
              <a:rPr lang="ru-RU" sz="2000" dirty="0"/>
              <a:t>• детей, обладающих к моменту поступления в школу крайне ограниченной или глубоко недоразвитой речью;</a:t>
            </a:r>
          </a:p>
          <a:p>
            <a:pPr marL="0" indent="0">
              <a:buNone/>
            </a:pPr>
            <a:r>
              <a:rPr lang="ru-RU" sz="2000" dirty="0"/>
              <a:t> • детей, владеющих развернутой речью с небольшими недостатками в её грамматическом построении и ошибками в произношении и письме.</a:t>
            </a:r>
          </a:p>
        </p:txBody>
      </p:sp>
    </p:spTree>
    <p:extLst>
      <p:ext uri="{BB962C8B-B14F-4D97-AF65-F5344CB8AC3E}">
        <p14:creationId xmlns:p14="http://schemas.microsoft.com/office/powerpoint/2010/main" val="200016702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Классификация тугоухости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Слабослышащие (тугоухие) - дети с частичной недостаточностью слуха, приводящей к нарушению речевого развития. К слабослышащим относятся дети с очень большими различиями в области слухового восприятия. Слабослышащие, по сравнению с глухими людьми, имеют больший потенциал в плане реабилитации. Слабослышащих делят на 4 степени тугоухости:</a:t>
            </a:r>
          </a:p>
          <a:p>
            <a:r>
              <a:rPr lang="ru-RU" dirty="0"/>
              <a:t>1-я степень - снижение слуха в пределах 25-40 дБ (человек, с такой потерей слуха с трудом распознает тихую речь и беседы, но справляется в тихой обстановке);</a:t>
            </a:r>
          </a:p>
          <a:p>
            <a:r>
              <a:rPr lang="ru-RU" dirty="0"/>
              <a:t>2 степень - 40-55 дБ (трудности в понимании беседы, особенно когда присутствует шум на заднем плане. Повышенная громкость необходима для ТВ и радио);</a:t>
            </a:r>
          </a:p>
          <a:p>
            <a:r>
              <a:rPr lang="ru-RU" dirty="0"/>
              <a:t>3 степень -55-70 дБ (значительно задета чистота речи. Речь должна быть громкой, возможны трудности при групповой беседе);</a:t>
            </a:r>
          </a:p>
          <a:p>
            <a:r>
              <a:rPr lang="ru-RU" dirty="0"/>
              <a:t>4 степень -70-90дБ (значительная потеря слуха - не слышит нормальную разговорную речь. Трудности при распознавании даже громкой речи, способен понимать крик и преувеличенно четкую и громкую речь).</a:t>
            </a:r>
          </a:p>
          <a:p>
            <a:r>
              <a:rPr lang="ru-RU" dirty="0"/>
              <a:t>0 - 25 дБ считается, что потери слуха нет. У человека нет трудностей в распознавании речи.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932370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Autofit/>
          </a:bodyPr>
          <a:lstStyle/>
          <a:p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Согласно современной международной классификации ВОЗ, следует различать четыре степени тугоухости, основанных на определении средних значений порогов звуковосприятия на частотах 500, 1000, 2000 и 4000 Гц</a:t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6332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sz="2000" dirty="0"/>
              <a:t>Современная международная классификация тугоухости.</a:t>
            </a:r>
          </a:p>
          <a:p>
            <a:pPr marL="0" indent="0" algn="r">
              <a:buNone/>
            </a:pPr>
            <a:r>
              <a:rPr lang="ru-RU" sz="2000" dirty="0"/>
              <a:t>Степень тугоухости       Среднее значение   порогов слышимости на              речевых частотах (дБ) </a:t>
            </a:r>
          </a:p>
          <a:p>
            <a:pPr marL="0" indent="0">
              <a:buNone/>
            </a:pPr>
            <a:r>
              <a:rPr lang="ru-RU" sz="2000" dirty="0"/>
              <a:t>                            I                                                                   26 – 40 </a:t>
            </a:r>
          </a:p>
          <a:p>
            <a:pPr marL="0" indent="0">
              <a:buNone/>
            </a:pPr>
            <a:r>
              <a:rPr lang="ru-RU" sz="2000" dirty="0"/>
              <a:t>                            II                                                                  41 – 55 </a:t>
            </a:r>
          </a:p>
          <a:p>
            <a:pPr marL="0" indent="0">
              <a:buNone/>
            </a:pPr>
            <a:r>
              <a:rPr lang="ru-RU" sz="2000" dirty="0"/>
              <a:t>                            III                                                                 56 – 70 </a:t>
            </a:r>
          </a:p>
          <a:p>
            <a:pPr marL="0" indent="0">
              <a:buNone/>
            </a:pPr>
            <a:r>
              <a:rPr lang="ru-RU" sz="2000" dirty="0"/>
              <a:t>                            IV                                                                 71 – 90 </a:t>
            </a:r>
          </a:p>
          <a:p>
            <a:pPr marL="0" indent="0">
              <a:buNone/>
            </a:pPr>
            <a:r>
              <a:rPr lang="ru-RU" sz="2000" dirty="0"/>
              <a:t>                         Глухота                                                          Свыше 90</a:t>
            </a:r>
          </a:p>
        </p:txBody>
      </p:sp>
    </p:spTree>
    <p:extLst>
      <p:ext uri="{BB962C8B-B14F-4D97-AF65-F5344CB8AC3E}">
        <p14:creationId xmlns:p14="http://schemas.microsoft.com/office/powerpoint/2010/main" val="298928522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ru-RU" sz="2400" dirty="0"/>
              <a:t>Дисграфия при тугоухости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/>
              <a:t>	Письменная речь школьников с нарушением слуха во многом отражает недочёты устной речи. При всём многообразии её нарушений условно можно выделить две основные группы: </a:t>
            </a:r>
          </a:p>
          <a:p>
            <a:pPr marL="457200" indent="-457200" algn="just">
              <a:buAutoNum type="arabicParenR"/>
            </a:pPr>
            <a:r>
              <a:rPr lang="ru-RU" sz="2400" dirty="0"/>
              <a:t>грубый </a:t>
            </a:r>
            <a:r>
              <a:rPr lang="ru-RU" sz="2400" dirty="0" err="1"/>
              <a:t>аграмматизм</a:t>
            </a:r>
            <a:r>
              <a:rPr lang="ru-RU" sz="2400" dirty="0"/>
              <a:t>, выражающийся в неправильном согласовании и употреблении предлогов, в пропусках главных и второстепенных членов предложения и т. п.;</a:t>
            </a:r>
          </a:p>
          <a:p>
            <a:pPr marL="457200" indent="-457200" algn="just">
              <a:buAutoNum type="arabicParenR"/>
            </a:pPr>
            <a:r>
              <a:rPr lang="ru-RU" sz="2400" dirty="0"/>
              <a:t> наличие тех форм </a:t>
            </a:r>
            <a:r>
              <a:rPr lang="ru-RU" sz="2400" dirty="0" err="1"/>
              <a:t>дисграфий</a:t>
            </a:r>
            <a:r>
              <a:rPr lang="ru-RU" sz="2400" dirty="0"/>
              <a:t>, которые связаны с имеющимся у детей с нарушением слуха и грубым фонетико-фонематическим недоразвитием (акустическая </a:t>
            </a:r>
            <a:r>
              <a:rPr lang="ru-RU" sz="2400"/>
              <a:t>и артикуляторно-акустическая </a:t>
            </a:r>
            <a:r>
              <a:rPr lang="ru-RU" sz="2400" dirty="0"/>
              <a:t>дисграфия).</a:t>
            </a:r>
          </a:p>
        </p:txBody>
      </p:sp>
    </p:spTree>
    <p:extLst>
      <p:ext uri="{BB962C8B-B14F-4D97-AF65-F5344CB8AC3E}">
        <p14:creationId xmlns:p14="http://schemas.microsoft.com/office/powerpoint/2010/main" val="226317548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Autofit/>
          </a:bodyPr>
          <a:lstStyle/>
          <a:p>
            <a:r>
              <a:rPr lang="ru-RU" sz="3200" dirty="0"/>
              <a:t>Ошибки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Особенно часто отмечается у слабослышащих детей неточное представление о звуковом составе слова, что отражается на звукопроизношении детей и их письме. Ребенок искаженно слышит слово, запоминает его искаженным и поэтому неверно произносит и пишет. Характерными ошибками являются: • — смешения звуков (звонких-глухих, твердых-мягких, свистящих-шипящих, — аффрикат — с составляющими: т-с-ш, свистящих с, з — с согласными т, д; — пропуск звуков при стечении нескольких согласных; — перестановка и включение отдельных звуков; — пропуски безударных частей слова. </a:t>
            </a:r>
          </a:p>
          <a:p>
            <a:pPr marL="0" indent="0">
              <a:buNone/>
            </a:pPr>
            <a:r>
              <a:rPr lang="ru-RU" dirty="0"/>
              <a:t>По акустическому сходству смешиваются следующие формы:</a:t>
            </a:r>
          </a:p>
          <a:p>
            <a:r>
              <a:rPr lang="ru-RU" dirty="0"/>
              <a:t>- парные звонкие и глухие согласные: [б-п],[в-ф],[г-к],[д-т],[з-с],[ж-ш];</a:t>
            </a:r>
          </a:p>
          <a:p>
            <a:r>
              <a:rPr lang="ru-RU" dirty="0"/>
              <a:t>- свистящие и шипящие:[с-ш],[з-ж],[с´-щ] ;</a:t>
            </a:r>
          </a:p>
          <a:p>
            <a:r>
              <a:rPr lang="ru-RU" dirty="0"/>
              <a:t>- аффрикаты: [ч-щ],[ч-ц],[ч-т´],[ц-т],[ц-с];</a:t>
            </a:r>
          </a:p>
          <a:p>
            <a:r>
              <a:rPr lang="ru-RU" dirty="0"/>
              <a:t>- сонорные:[ р-л];</a:t>
            </a:r>
          </a:p>
          <a:p>
            <a:r>
              <a:rPr lang="ru-RU" dirty="0"/>
              <a:t>- заднеязычные: [г-к-х];</a:t>
            </a:r>
          </a:p>
          <a:p>
            <a:r>
              <a:rPr lang="ru-RU" dirty="0"/>
              <a:t>- гласные I и II ряда: [а-я, о-ё, у-ю, ы-и];</a:t>
            </a:r>
          </a:p>
          <a:p>
            <a:r>
              <a:rPr lang="ru-RU" dirty="0"/>
              <a:t>- лабиализованные гласные: [о-у, ё-у].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646144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620689"/>
            <a:ext cx="7315200" cy="648071"/>
          </a:xfrm>
        </p:spPr>
        <p:txBody>
          <a:bodyPr>
            <a:normAutofit fontScale="90000"/>
          </a:bodyPr>
          <a:lstStyle/>
          <a:p>
            <a:r>
              <a:rPr lang="ru-RU" dirty="0"/>
              <a:t> Тугоухость 1 кл</a:t>
            </a:r>
          </a:p>
        </p:txBody>
      </p:sp>
      <p:pic>
        <p:nvPicPr>
          <p:cNvPr id="1026" name="Picture 2" descr="C:\Users\1\Desktop\IMG_20251031_06190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882" y="1844824"/>
            <a:ext cx="6528725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95106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dirty="0"/>
              <a:t>4 класс тугоухость</a:t>
            </a:r>
          </a:p>
        </p:txBody>
      </p:sp>
      <p:pic>
        <p:nvPicPr>
          <p:cNvPr id="18434" name="Picture 2" descr="C:\Users\1\Desktop\IMG-20241021-WA0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052736"/>
            <a:ext cx="4248472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416269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914400" y="404665"/>
            <a:ext cx="7315200" cy="864095"/>
          </a:xfrm>
        </p:spPr>
        <p:txBody>
          <a:bodyPr>
            <a:normAutofit/>
          </a:bodyPr>
          <a:lstStyle/>
          <a:p>
            <a:r>
              <a:rPr lang="ru-RU" dirty="0"/>
              <a:t>4 класс тугоухость</a:t>
            </a:r>
          </a:p>
        </p:txBody>
      </p:sp>
      <p:pic>
        <p:nvPicPr>
          <p:cNvPr id="17411" name="Picture 3" descr="C:\Users\1\Desktop\IMG-20250204-WA0001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40768"/>
            <a:ext cx="3960440" cy="5184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3" name="Picture 5" descr="C:\Users\1\Desktop\IMG-20250204-WA0000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08536" y="1268760"/>
            <a:ext cx="3543637" cy="5070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782613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32657"/>
            <a:ext cx="7315200" cy="720080"/>
          </a:xfrm>
        </p:spPr>
        <p:txBody>
          <a:bodyPr>
            <a:normAutofit fontScale="90000"/>
          </a:bodyPr>
          <a:lstStyle/>
          <a:p>
            <a:r>
              <a:rPr lang="ru-RU" sz="2200" dirty="0" smtClean="0"/>
              <a:t>Исследования</a:t>
            </a:r>
            <a:r>
              <a:rPr lang="ru-RU" dirty="0" smtClean="0"/>
              <a:t> </a:t>
            </a:r>
            <a:r>
              <a:rPr lang="ru-RU" sz="2200" dirty="0" smtClean="0"/>
              <a:t>нарушений речи при незначительном снижении слуха</a:t>
            </a:r>
            <a:endParaRPr lang="ru-RU" sz="2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1412777"/>
            <a:ext cx="7315200" cy="489658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Черкасова Е.Л. Ч 48 Нарушения речи при минимальных расстройствах слуховой функции (диагностика и коррекция): Учебное пособие для студентов педагогических университетов по специальности «Дефектология» . — М.: АРКТИ, 2003. — 192 с: ил. + Вклейка. ISBN 5-89415-303-4 В пособии отражены основные направления современных исследований в физиологии, психологии, лингвистике и </a:t>
            </a:r>
            <a:r>
              <a:rPr lang="ru-RU" dirty="0" err="1"/>
              <a:t>патолингвистике</a:t>
            </a:r>
            <a:r>
              <a:rPr lang="ru-RU" dirty="0"/>
              <a:t> в области слухового восприятия речи в норме и патологии, рассмотрены причины и механизмы развития минимальных нарушений слуха и методы выявления незначительного снижения остроты слуха в детском возрасте. Особое внимание уделено недостаткам устной и письменной речи детей с минимальными расстройствами слуховой функции и системе их преодоления. Книга в первую очередь может быть полезной логопедам, воспитателям детских садов и учителям начальных классов, работающим с детьми, имеющими нарушения речи, а также </a:t>
            </a:r>
            <a:r>
              <a:rPr lang="ru-RU" dirty="0" err="1"/>
              <a:t>сурдологам</a:t>
            </a:r>
            <a:r>
              <a:rPr lang="ru-RU" dirty="0"/>
              <a:t>, педиатрам и родителям. </a:t>
            </a:r>
          </a:p>
        </p:txBody>
      </p:sp>
    </p:spTree>
    <p:extLst>
      <p:ext uri="{BB962C8B-B14F-4D97-AF65-F5344CB8AC3E}">
        <p14:creationId xmlns:p14="http://schemas.microsoft.com/office/powerpoint/2010/main" val="171335148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ru-RU" sz="2400" b="1" dirty="0"/>
              <a:t>Особенности нарушений письма у слабовидящих детей с нормальным слухом и интеллектом.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	Нарушения письма у слабовидящих детей с нормальным слухом и интеллектом определяются в основном двумя факторами. В одном случае они обусловлены непосредственным влиянием дефекта зрения на письмо. В другом – связаны с речевым недоразвитием. 	Непосредственное влияние нарушений зрительного восприятия выражается в заменах и искажениях букв,  связанных с недостаточно чётким и устойчивым оптическим представлением их структуры, оно сказывается в неправильном расположении материала на странице, в незаконченном заполнении её, а также в низком уровне графических навыков, выражающихся в нарушении расположения элементов и букв по отношению друг к другу и к строке.</a:t>
            </a:r>
          </a:p>
          <a:p>
            <a:pPr marL="0" indent="0">
              <a:buNone/>
            </a:pPr>
            <a:r>
              <a:rPr lang="ru-RU" dirty="0"/>
              <a:t>	Характеристику нарушений письма, связанных с речевым недоразвитием, составляют фонематические замены букв и аграмматизмы в сочетании с многочисленными прочими ошибками, которые допускают дети с нормальным речевым развитием. Обусловленность данных нарушений письма недостаточной готовностью звуковых и морфологических обобщений подтверждается фонематическими и лексико – грамматическими дефектами их устной речи.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385433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ru-RU" sz="2000" b="1" dirty="0"/>
              <a:t>Особенности нарушений письма у слабовидящих детей с нормальным слухом и интеллектом.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Слабовидящие обучающиеся испытывают серьезные трудности в овладении навыками чтения и письма, что проявляется: </a:t>
            </a:r>
          </a:p>
          <a:p>
            <a:pPr marL="0" indent="0">
              <a:buNone/>
            </a:pPr>
            <a:r>
              <a:rPr lang="ru-RU" dirty="0"/>
              <a:t>— в низком уровне запоминания и трудностях различения конфигурации букв, обусловливающих появление возвратных движений глаз и снижающих темп и правильность чтения; </a:t>
            </a:r>
          </a:p>
          <a:p>
            <a:pPr marL="0" indent="0">
              <a:buNone/>
            </a:pPr>
            <a:r>
              <a:rPr lang="ru-RU" dirty="0"/>
              <a:t>— в неадекватном формировании зрительного образа буквы, цифры, графических элементов, приводящем к смешению сходных по конфигурации цифр и букв; </a:t>
            </a:r>
          </a:p>
          <a:p>
            <a:pPr marL="0" indent="0">
              <a:buNone/>
            </a:pPr>
            <a:r>
              <a:rPr lang="ru-RU" dirty="0"/>
              <a:t>— в появлении зеркального написания букв, носящего стойкий характер и др. </a:t>
            </a:r>
          </a:p>
          <a:p>
            <a:pPr marL="0" indent="0">
              <a:buNone/>
            </a:pPr>
            <a:r>
              <a:rPr lang="ru-RU" dirty="0"/>
              <a:t>Характерные для письма детей с нарушениями зрения графические нарушения делятся на графические недостатки и графические ошибки. Первые касаются в основном расположения элементов и букв по отношению друг к другу и строке, а также расположения материала на странице, её </a:t>
            </a:r>
            <a:r>
              <a:rPr lang="ru-RU" dirty="0" err="1"/>
              <a:t>заполненности</a:t>
            </a:r>
            <a:r>
              <a:rPr lang="ru-RU" dirty="0"/>
              <a:t>. Вторые выражаются в заменах и искажениях букв на основе недоучёта какого – либо из существенных признаков их графической структуры.</a:t>
            </a:r>
          </a:p>
        </p:txBody>
      </p:sp>
    </p:spTree>
    <p:extLst>
      <p:ext uri="{BB962C8B-B14F-4D97-AF65-F5344CB8AC3E}">
        <p14:creationId xmlns:p14="http://schemas.microsoft.com/office/powerpoint/2010/main" val="196326905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/>
          </a:bodyPr>
          <a:lstStyle/>
          <a:p>
            <a:r>
              <a:rPr lang="ru-RU" sz="2000" dirty="0"/>
              <a:t>Графические ошибки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ru-RU" dirty="0"/>
              <a:t>	</a:t>
            </a:r>
            <a:r>
              <a:rPr lang="ru-RU" sz="3400" dirty="0"/>
              <a:t>Графические ошибки, такие , как замены и искажения букв на основе недоучёта какого – либо из существенных признаков их графического изображения, разнообразны по своему характеру. Распространены ошибки в пространственном расположении букв или отдельных их элементов, при этом буква или искажается, или заменяется другой. Имеют место ошибки, при которых изменяется обращённость буквы снизу вверх и наоборот, а также правой обращенности буквы вверх ( Ё как Ш ).</a:t>
            </a:r>
          </a:p>
          <a:p>
            <a:pPr marL="0" indent="0">
              <a:buNone/>
            </a:pPr>
            <a:r>
              <a:rPr lang="ru-RU" sz="3400" dirty="0"/>
              <a:t>	Значительное количество нарушений в написании букв выражается в искажении их конфигурации, которое происходит за счёт недоучёта количества элементов или их пространственного расположения.</a:t>
            </a:r>
          </a:p>
          <a:p>
            <a:pPr marL="0" indent="0">
              <a:buNone/>
            </a:pPr>
            <a:r>
              <a:rPr lang="ru-RU" sz="3400" dirty="0"/>
              <a:t>	Довольно многочисленную группу составляют </a:t>
            </a:r>
            <a:r>
              <a:rPr lang="ru-RU" sz="3400" dirty="0" err="1"/>
              <a:t>взаимозамены</a:t>
            </a:r>
            <a:r>
              <a:rPr lang="ru-RU" sz="3400" dirty="0"/>
              <a:t> букв вследствие затруднений в их дифференциации ( К – Н, Т – Н, П – Н, С – В – Ь ).</a:t>
            </a:r>
          </a:p>
          <a:p>
            <a:pPr marL="0" indent="0">
              <a:buNone/>
            </a:pPr>
            <a:r>
              <a:rPr lang="ru-RU" sz="3400" dirty="0"/>
              <a:t>	Наиболее распространены ошибки, отражающие нарушение количественной характеристики структуры букв  вследствие пропуска элемента буквы либо написания лишнего. Пропуски и добавления чаще встречаются в буквах, имеющих сходные элементы ( Ш – Т ).</a:t>
            </a:r>
          </a:p>
          <a:p>
            <a:pPr marL="0" indent="0">
              <a:buNone/>
            </a:pPr>
            <a:r>
              <a:rPr lang="ru-RU" sz="3400" dirty="0"/>
              <a:t>	Замены графически сходных букв довольно распространены у слабовидящих детей, но не являются характерными для данного дефекта. Сравнительное изучение состояния зрения и устной речи детей, в письме которых были обнаружены или, напротив, отсутствовали замены букв, показало, что между наличием замены букв и состоянием зрения непосредственной зависимости нет. Вместе с тем обнаружена прямая связь появления замен с состоянием устной речи. Большинство детей, допускавших замены букв в письме, имели в разной степени выраженное общее недоразвитие речи. Однако анализ происхождения и структуры аномального развития речи позволил установить, что недостаток зрительного восприятия является одним из факторов, определяющих различные формы нарушений речи.</a:t>
            </a:r>
          </a:p>
          <a:p>
            <a:pPr marL="0" indent="0">
              <a:buNone/>
            </a:pPr>
            <a:endParaRPr lang="ru-RU" sz="3400" dirty="0"/>
          </a:p>
        </p:txBody>
      </p:sp>
    </p:spTree>
    <p:extLst>
      <p:ext uri="{BB962C8B-B14F-4D97-AF65-F5344CB8AC3E}">
        <p14:creationId xmlns:p14="http://schemas.microsoft.com/office/powerpoint/2010/main" val="113103680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sz="2000" dirty="0"/>
              <a:t>Особенности процесса усвоения навыка письма и чтения во время урока при определенных зрительных диагнозах детей.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При </a:t>
            </a:r>
            <a:r>
              <a:rPr lang="ru-RU" i="1" dirty="0"/>
              <a:t>аномалиях рефракции</a:t>
            </a:r>
            <a:r>
              <a:rPr lang="ru-RU" dirty="0"/>
              <a:t> (миопия, гиперметропия, астигматизм) дети во время списывания с доски с трудом переключаются от восприятия графем вдали к их воспроизведению вблизи. При миопии средней и высокой степени наблюдаются крупные буквы, выходящие за границы строк, соединения растянуты, отмечается крупный, размашистый почерк. При гиперметропии, наоборот, буквы мелкие, соединения сжаты, почерк мелкий. В случае астигматизма в тетради часто встречаются персеверации и искажения, которые обусловлены тем, что изображение графем двоится и расплывается.</a:t>
            </a:r>
          </a:p>
          <a:p>
            <a:pPr marL="0" indent="0">
              <a:buNone/>
            </a:pPr>
            <a:r>
              <a:rPr lang="ru-RU" dirty="0"/>
              <a:t>При </a:t>
            </a:r>
            <a:r>
              <a:rPr lang="ru-RU" i="1" dirty="0"/>
              <a:t>нарушении глазодвигательного аппарата</a:t>
            </a:r>
            <a:r>
              <a:rPr lang="ru-RU" dirty="0"/>
              <a:t> (нистагм, косоглазие) списывание с учебника в тетрадь требует дополнительного сосредоточения и переключения зрительного внимания для перекодирования печатных букв в прописные и правильного их переноса. Дети с трудом определяют начало строки при письме и чтении. При нистагме у детей почерк «дрожащий», дети перескакивают строчки, не соблюдают границы текста. Они с трудом воспринимают большие тексты и длинные предложения. При расходящемся косоглазии на письме возникает меньше затруднений, чем при чтении (с тем учетом, что учебник всегда на подставке). В случае сходящегося косоглазия наоборот – процесс чтения легче письма.</a:t>
            </a:r>
          </a:p>
        </p:txBody>
      </p:sp>
    </p:spTree>
    <p:extLst>
      <p:ext uri="{BB962C8B-B14F-4D97-AF65-F5344CB8AC3E}">
        <p14:creationId xmlns:p14="http://schemas.microsoft.com/office/powerpoint/2010/main" val="132787295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sz="2000" b="1" dirty="0"/>
              <a:t>Особенности нарушений письма у слабовидящих детей с нормальным слухом и интеллектом.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При</a:t>
            </a:r>
            <a:r>
              <a:rPr lang="ru-RU" i="1" dirty="0"/>
              <a:t> органическом нарушении зрения</a:t>
            </a:r>
            <a:r>
              <a:rPr lang="ru-RU" dirty="0"/>
              <a:t> (полная или частичная атрофия зрительного нерва) происходит сужение периферического зрения. Дети пишут сжато, текст выглядит обрывочно. При чтении выпадают из поля зрения окончания слов сложной слоговой структуры. У детей наблюдается повышенная зрительная утомляемость, поэтому в этом случае письменная деятельность качественно ухудшается.</a:t>
            </a:r>
          </a:p>
          <a:p>
            <a:pPr marL="0" indent="0">
              <a:buNone/>
            </a:pPr>
            <a:r>
              <a:rPr lang="ru-RU" i="1" dirty="0"/>
              <a:t>Функциональное нарушение зрения</a:t>
            </a:r>
            <a:r>
              <a:rPr lang="ru-RU" dirty="0"/>
              <a:t> (</a:t>
            </a:r>
            <a:r>
              <a:rPr lang="ru-RU" dirty="0" err="1"/>
              <a:t>амблиопия</a:t>
            </a:r>
            <a:r>
              <a:rPr lang="ru-RU" dirty="0"/>
              <a:t>) самая распространенная глазная патология среди младших школьников. Состояние письменной речи будет напрямую зависеть от остроты зрения. Стоит добавить, что помимо трудностей восприятия текста в данном случае этот процесс осложняется нервно-психическими реакциями. При неудачах во время чтения и письма у ребёнка снижается мотивация, и повышаются негативные проявления вплоть до отказа от письменной деятельности. Этот фактор напрямую зависит от времени назначения окклюзии.</a:t>
            </a:r>
          </a:p>
        </p:txBody>
      </p:sp>
    </p:spTree>
    <p:extLst>
      <p:ext uri="{BB962C8B-B14F-4D97-AF65-F5344CB8AC3E}">
        <p14:creationId xmlns:p14="http://schemas.microsoft.com/office/powerpoint/2010/main" val="67060868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sz="2000" b="1" dirty="0"/>
              <a:t>Особенности нарушений письма у слабовидящих детей с нормальным слухом и интеллектом.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Отдельно стоит рассмотреть письменную речь при таких зрительных заболеваниях как </a:t>
            </a:r>
            <a:r>
              <a:rPr lang="ru-RU" i="1" dirty="0"/>
              <a:t>глаукома и катаракта</a:t>
            </a:r>
            <a:r>
              <a:rPr lang="ru-RU" dirty="0"/>
              <a:t>. Симптоматика при глаукоме и атрофии зрительного нерва схожа. Отличия лишь заключаются в том, что помимо повышенной зрительной утомляемости дети испытывают дискомфорт, в связи с резью в глазах. Данный симптом осложняет усвоения большого объёма языковых знаков. При катаракте, появляющиеся «мушки» и пятна в поле зрения осложняют процессы списывания текста и чтения, в то время как слуховой диктант осуществляется успешнее.</a:t>
            </a:r>
          </a:p>
          <a:p>
            <a:pPr marL="0" indent="0">
              <a:buNone/>
            </a:pPr>
            <a:r>
              <a:rPr lang="ru-RU" dirty="0"/>
              <a:t>Важно отметить, что такое часто встречающееся действие, особенно в 1 классе, как списывание с доски быстро утомляет дефектное зрение. Особенно страдают учащиеся с такими заболеваниями, как дистрофия сетчатки, нистагм, атрофия зрительного нерва, миопия средней и высокой степени. </a:t>
            </a:r>
          </a:p>
          <a:p>
            <a:pPr marL="0" indent="0">
              <a:buNone/>
            </a:pPr>
            <a:r>
              <a:rPr lang="ru-RU" dirty="0"/>
              <a:t>Как правило, у детей с нарушением зрения нарушены нейродинамические процессы, подкорково-корковые и корково-подкорковые связи, недостаточно сформировано межполушарное взаимодействие. </a:t>
            </a:r>
          </a:p>
        </p:txBody>
      </p:sp>
    </p:spTree>
    <p:extLst>
      <p:ext uri="{BB962C8B-B14F-4D97-AF65-F5344CB8AC3E}">
        <p14:creationId xmlns:p14="http://schemas.microsoft.com/office/powerpoint/2010/main" val="56026430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различать?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b="1" dirty="0"/>
              <a:t>Дисграфию истинную и ложную, эволюционную дисграфию. </a:t>
            </a:r>
          </a:p>
          <a:p>
            <a:pPr marL="0" indent="0" algn="just">
              <a:buNone/>
            </a:pPr>
            <a:r>
              <a:rPr lang="ru-RU" dirty="0"/>
              <a:t>Для различия этих двух форм никакой специальной методики нет, необходим только анализ письменных работ и логопедическое обследование учащегося для уточнения спорных моментов. </a:t>
            </a:r>
          </a:p>
        </p:txBody>
      </p:sp>
    </p:spTree>
    <p:extLst>
      <p:ext uri="{BB962C8B-B14F-4D97-AF65-F5344CB8AC3E}">
        <p14:creationId xmlns:p14="http://schemas.microsoft.com/office/powerpoint/2010/main" val="54491425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 fontScale="90000"/>
          </a:bodyPr>
          <a:lstStyle/>
          <a:p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>Признаками незрелого навыка письма могут быть</a:t>
            </a:r>
            <a:r>
              <a:rPr lang="ru-RU" sz="3200" dirty="0" smtClean="0"/>
              <a:t>: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/>
          </a:bodyPr>
          <a:lstStyle/>
          <a:p>
            <a:r>
              <a:rPr lang="ru-RU" dirty="0"/>
              <a:t>§ отсутствие обозначения границ предложений;</a:t>
            </a:r>
          </a:p>
          <a:p>
            <a:r>
              <a:rPr lang="ru-RU" dirty="0"/>
              <a:t>§ слитное написание слов;</a:t>
            </a:r>
          </a:p>
          <a:p>
            <a:r>
              <a:rPr lang="ru-RU" dirty="0"/>
              <a:t>§ нетвердое знание (забывание) букв, особенно прописных (определенную роль играет фактор частотности использования конкретных букв в языке);</a:t>
            </a:r>
          </a:p>
          <a:p>
            <a:r>
              <a:rPr lang="ru-RU" dirty="0"/>
              <a:t>§ нехарактерные смешения;</a:t>
            </a:r>
          </a:p>
          <a:p>
            <a:r>
              <a:rPr lang="ru-RU" dirty="0"/>
              <a:t>§ зеркальная </a:t>
            </a:r>
            <a:r>
              <a:rPr lang="ru-RU" dirty="0" err="1"/>
              <a:t>отраженность</a:t>
            </a:r>
            <a:r>
              <a:rPr lang="ru-RU" dirty="0"/>
              <a:t> букв.</a:t>
            </a:r>
          </a:p>
          <a:p>
            <a:r>
              <a:rPr lang="ru-RU" dirty="0"/>
              <a:t>Такие ошибки не свидетельствуют о наличии дисграфии, если они единичны и нестойки.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067362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dirty="0"/>
              <a:t>2 класс начало года</a:t>
            </a:r>
          </a:p>
        </p:txBody>
      </p:sp>
      <p:pic>
        <p:nvPicPr>
          <p:cNvPr id="6146" name="Picture 2" descr="C:\Users\1\Desktop\IMG_20251028_112322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52736"/>
            <a:ext cx="4032448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1\Desktop\IMG_20251028_112033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81538" y="1844824"/>
            <a:ext cx="4138934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407367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dirty="0"/>
              <a:t>То же 2 класс начало года</a:t>
            </a:r>
          </a:p>
        </p:txBody>
      </p:sp>
      <p:pic>
        <p:nvPicPr>
          <p:cNvPr id="7170" name="Picture 2" descr="C:\Users\1\Desktop\IMG_20251028_11183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68413"/>
            <a:ext cx="7488832" cy="485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146891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914400" y="548641"/>
            <a:ext cx="7315200" cy="1080159"/>
          </a:xfrm>
        </p:spPr>
        <p:txBody>
          <a:bodyPr>
            <a:normAutofit/>
          </a:bodyPr>
          <a:lstStyle/>
          <a:p>
            <a:r>
              <a:rPr lang="ru-RU" sz="3200" b="1" dirty="0"/>
              <a:t>Дифференциация дисграфии и дизорфографии</a:t>
            </a: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914400" y="1916833"/>
            <a:ext cx="7315200" cy="4392528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RU" dirty="0"/>
              <a:t>В современной логопедии есть несколько определений термина «дизорфография». И.В. </a:t>
            </a:r>
            <a:r>
              <a:rPr lang="ru-RU" dirty="0" err="1"/>
              <a:t>Прищепова</a:t>
            </a:r>
            <a:r>
              <a:rPr lang="ru-RU" dirty="0"/>
              <a:t> определяет ее как «стойкую и специфическую </a:t>
            </a:r>
            <a:r>
              <a:rPr lang="ru-RU" dirty="0" err="1"/>
              <a:t>несформированность</a:t>
            </a:r>
            <a:r>
              <a:rPr lang="ru-RU" dirty="0"/>
              <a:t> (нарушение) усвоения орфографических знаний, умений и навыков, обусловленную недоразвитием ряда неречевых и речевых психических функций». </a:t>
            </a:r>
          </a:p>
          <a:p>
            <a:pPr marL="0" indent="0" algn="just">
              <a:buNone/>
            </a:pPr>
            <a:r>
              <a:rPr lang="ru-RU" dirty="0"/>
              <a:t>А.Н. Корнев, давая определение дизорфографии («</a:t>
            </a:r>
            <a:r>
              <a:rPr lang="ru-RU" dirty="0" err="1"/>
              <a:t>дисорфографии</a:t>
            </a:r>
            <a:r>
              <a:rPr lang="ru-RU" dirty="0"/>
              <a:t>» по А.Н. Корневу), «правомерно полагать, что имеется особая категория стойких, специфических нарушений письма, проявляющихся в неспособности освоить орфографические навыки, несмотря на знание соответствующих правил, которую правомерно именовать </a:t>
            </a:r>
            <a:r>
              <a:rPr lang="ru-RU" dirty="0" err="1"/>
              <a:t>дисорфографией</a:t>
            </a:r>
            <a:r>
              <a:rPr lang="ru-RU" dirty="0"/>
              <a:t>». </a:t>
            </a:r>
          </a:p>
          <a:p>
            <a:pPr marL="0" indent="0" algn="just">
              <a:buNone/>
            </a:pPr>
            <a:r>
              <a:rPr lang="ru-RU" dirty="0"/>
              <a:t>Р.И. Лалаева определяет </a:t>
            </a:r>
            <a:r>
              <a:rPr lang="ru-RU" dirty="0" err="1"/>
              <a:t>дизорфографию</a:t>
            </a:r>
            <a:r>
              <a:rPr lang="ru-RU" dirty="0"/>
              <a:t> как «стойкое и специфическое нарушение в усвоении и использовании морфологического и традиционного принципов орфографии, которое проявляется в разнообразных и многочисленных орфографических ошибках» [7], Л.Г. Парамонова называет этим термином «стойкую неспособность учащихся к усвоению орфографических правил». </a:t>
            </a:r>
          </a:p>
        </p:txBody>
      </p:sp>
    </p:spTree>
    <p:extLst>
      <p:ext uri="{BB962C8B-B14F-4D97-AF65-F5344CB8AC3E}">
        <p14:creationId xmlns:p14="http://schemas.microsoft.com/office/powerpoint/2010/main" val="112951457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759370"/>
          </a:xfrm>
        </p:spPr>
        <p:txBody>
          <a:bodyPr>
            <a:normAutofit/>
          </a:bodyPr>
          <a:lstStyle/>
          <a:p>
            <a:r>
              <a:rPr lang="ru-RU" dirty="0"/>
              <a:t>Письмо – фонетический принцип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885144" y="1916832"/>
            <a:ext cx="3362062" cy="523701"/>
          </a:xfrm>
        </p:spPr>
        <p:txBody>
          <a:bodyPr>
            <a:normAutofit fontScale="85000" lnSpcReduction="20000"/>
          </a:bodyPr>
          <a:lstStyle/>
          <a:p>
            <a:r>
              <a:rPr lang="ru-RU" sz="2000" dirty="0"/>
              <a:t>Письменная речь – морфологический принцип</a:t>
            </a:r>
            <a:r>
              <a:rPr lang="ru-RU" dirty="0"/>
              <a:t>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668338"/>
            <a:ext cx="7315200" cy="994538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Дисграфия,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дизорфография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629842" y="1916832"/>
            <a:ext cx="3868340" cy="4272831"/>
          </a:xfrm>
        </p:spPr>
        <p:txBody>
          <a:bodyPr>
            <a:normAutofit/>
          </a:bodyPr>
          <a:lstStyle/>
          <a:p>
            <a:endParaRPr lang="ru-RU" dirty="0"/>
          </a:p>
          <a:p>
            <a:pPr marL="0" indent="0">
              <a:buNone/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Диагностика</a:t>
            </a:r>
          </a:p>
          <a:p>
            <a:r>
              <a:rPr lang="ru-RU" dirty="0"/>
              <a:t>Списывание, диктант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b="1" dirty="0"/>
              <a:t>Дисграфия</a:t>
            </a:r>
          </a:p>
          <a:p>
            <a:r>
              <a:rPr lang="ru-RU" dirty="0"/>
              <a:t>Акустическая</a:t>
            </a:r>
          </a:p>
          <a:p>
            <a:r>
              <a:rPr lang="ru-RU" dirty="0"/>
              <a:t>Артикуляционно-акустическая</a:t>
            </a:r>
          </a:p>
          <a:p>
            <a:r>
              <a:rPr lang="ru-RU" dirty="0"/>
              <a:t>Анализа- синтеза</a:t>
            </a:r>
          </a:p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14"/>
          </p:nvPr>
        </p:nvSpPr>
        <p:spPr>
          <a:xfrm>
            <a:off x="4681727" y="2694489"/>
            <a:ext cx="3566160" cy="36423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Диагностика </a:t>
            </a:r>
          </a:p>
          <a:p>
            <a:r>
              <a:rPr lang="ru-RU" dirty="0"/>
              <a:t>Диктант, сочинение, изложение.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Дизорфография:</a:t>
            </a:r>
          </a:p>
          <a:p>
            <a:r>
              <a:rPr lang="ru-RU" dirty="0"/>
              <a:t>МОРФОЛОГИЧЕСКАЯ</a:t>
            </a:r>
          </a:p>
          <a:p>
            <a:r>
              <a:rPr lang="ru-RU" dirty="0"/>
              <a:t>СИНТАКСИЧЕСКАЯ</a:t>
            </a:r>
          </a:p>
        </p:txBody>
      </p:sp>
    </p:spTree>
    <p:extLst>
      <p:ext uri="{BB962C8B-B14F-4D97-AF65-F5344CB8AC3E}">
        <p14:creationId xmlns:p14="http://schemas.microsoft.com/office/powerpoint/2010/main" val="102941129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14400" y="548641"/>
            <a:ext cx="7315200" cy="1080159"/>
          </a:xfrm>
        </p:spPr>
        <p:txBody>
          <a:bodyPr>
            <a:normAutofit/>
          </a:bodyPr>
          <a:lstStyle/>
          <a:p>
            <a:r>
              <a:rPr lang="ru-RU" sz="3200" b="1" dirty="0"/>
              <a:t>Дисграфия и дизорфография: типология ошибок.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914400" y="1916833"/>
            <a:ext cx="7315200" cy="43925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Основным критерием разграничения дисграфических и орфографических ошибок является нарушенный принцип письма. </a:t>
            </a:r>
          </a:p>
          <a:p>
            <a:pPr marL="0" indent="0">
              <a:buNone/>
            </a:pPr>
            <a:r>
              <a:rPr lang="ru-RU" dirty="0"/>
              <a:t>	Дисграфические ошибки искажают звуковой состав слова, это нарушение фонетического принципа письма (или правил графики). Они наблюдаются в сильных фонетических позициях, т.е. там, где выбор буквы очевиден: например, в ударной позиции для гласных, перед гласной для согласных. 	</a:t>
            </a:r>
          </a:p>
          <a:p>
            <a:pPr marL="0" indent="0">
              <a:buNone/>
            </a:pPr>
            <a:r>
              <a:rPr lang="ru-RU" dirty="0"/>
              <a:t>	Орфографические ошибки – это ошибки в усвоении орфограмм. Они наблюдаются в слабых фонетических позициях и связаны с нарушением морфологического, грамматического и традиционного принципов письма. </a:t>
            </a:r>
          </a:p>
        </p:txBody>
      </p:sp>
    </p:spTree>
    <p:extLst>
      <p:ext uri="{BB962C8B-B14F-4D97-AF65-F5344CB8AC3E}">
        <p14:creationId xmlns:p14="http://schemas.microsoft.com/office/powerpoint/2010/main" val="255949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sz="2800" dirty="0"/>
              <a:t>Типы дисграфических ошибок в сопоставлении их с орфографическими ошибками.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908720"/>
            <a:ext cx="5554960" cy="52174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/>
              <a:t>1. Смешения букв, обозначающих близкие по артикуляционно-акустическим признакам звуки. Смешения букв, обозначающих парные звонкие и глухие согласные звуки в сильной позиции в слове (б-п, д-т, г-к, з-с, в-ф, ж-ш): собака - «</a:t>
            </a:r>
            <a:r>
              <a:rPr lang="ru-RU" sz="2000" dirty="0" err="1"/>
              <a:t>сопака</a:t>
            </a:r>
            <a:r>
              <a:rPr lang="ru-RU" sz="2000" dirty="0"/>
              <a:t>», три - «</a:t>
            </a:r>
            <a:r>
              <a:rPr lang="ru-RU" sz="2000" dirty="0" err="1"/>
              <a:t>дри</a:t>
            </a:r>
            <a:r>
              <a:rPr lang="ru-RU" sz="2000" dirty="0"/>
              <a:t>», «</a:t>
            </a:r>
            <a:r>
              <a:rPr lang="ru-RU" sz="2000" dirty="0" err="1"/>
              <a:t>прожлый</a:t>
            </a:r>
            <a:r>
              <a:rPr lang="ru-RU" sz="2000" dirty="0"/>
              <a:t>» - прошлый, «</a:t>
            </a:r>
            <a:r>
              <a:rPr lang="ru-RU" sz="2000" dirty="0" err="1"/>
              <a:t>тверь</a:t>
            </a:r>
            <a:r>
              <a:rPr lang="ru-RU" sz="2000" dirty="0"/>
              <a:t>» – дверь, «</a:t>
            </a:r>
            <a:r>
              <a:rPr lang="ru-RU" sz="2000" dirty="0" err="1"/>
              <a:t>укадал</a:t>
            </a:r>
            <a:r>
              <a:rPr lang="ru-RU" sz="2000" dirty="0"/>
              <a:t>» – угадал. Смешения букв, обозначающих свистящие и шипящие согласные звуки [c] - [ш], [з] - [ж], [с’] - [ш’]: шишки - «</a:t>
            </a:r>
            <a:r>
              <a:rPr lang="ru-RU" sz="2000" dirty="0" err="1"/>
              <a:t>шиски</a:t>
            </a:r>
            <a:r>
              <a:rPr lang="ru-RU" sz="2000" dirty="0"/>
              <a:t>», привезли - «</a:t>
            </a:r>
            <a:r>
              <a:rPr lang="ru-RU" sz="2000" dirty="0" err="1"/>
              <a:t>привежли</a:t>
            </a:r>
            <a:r>
              <a:rPr lang="ru-RU" sz="2000" dirty="0"/>
              <a:t>», щенок - «</a:t>
            </a:r>
            <a:r>
              <a:rPr lang="ru-RU" sz="2000" dirty="0" err="1"/>
              <a:t>сенок</a:t>
            </a:r>
            <a:r>
              <a:rPr lang="ru-RU" sz="2000" dirty="0"/>
              <a:t>». Смешения букв, обозначающих аффрикаты и их компоненты [ч] - [ц], [ч] - [щ], [ч] - [т’], [ц] - [с], [ц] - [т], [ц] - [т’]: часто - «</a:t>
            </a:r>
            <a:r>
              <a:rPr lang="ru-RU" sz="2000" dirty="0" err="1"/>
              <a:t>цасто</a:t>
            </a:r>
            <a:r>
              <a:rPr lang="ru-RU" sz="2000" dirty="0"/>
              <a:t>», щуки - «</a:t>
            </a:r>
            <a:r>
              <a:rPr lang="ru-RU" sz="2000" dirty="0" err="1"/>
              <a:t>чуки</a:t>
            </a:r>
            <a:r>
              <a:rPr lang="ru-RU" sz="2000" dirty="0"/>
              <a:t>», цветы - «светы». Смешения букв, обозначающих гласные [о] - [у] в сильной позиции. В письме это смешения букв о-у, ё-ю: клюква – «</a:t>
            </a:r>
            <a:r>
              <a:rPr lang="ru-RU" sz="2000" dirty="0" err="1"/>
              <a:t>клёква</a:t>
            </a:r>
            <a:r>
              <a:rPr lang="ru-RU" sz="2000" dirty="0"/>
              <a:t>», наблюдали – «</a:t>
            </a:r>
            <a:r>
              <a:rPr lang="ru-RU" sz="2000" dirty="0" err="1"/>
              <a:t>наблёдали</a:t>
            </a:r>
            <a:r>
              <a:rPr lang="ru-RU" sz="2000" dirty="0"/>
              <a:t>», окуни – «</a:t>
            </a:r>
            <a:r>
              <a:rPr lang="ru-RU" sz="2000" dirty="0" err="1"/>
              <a:t>окони</a:t>
            </a:r>
            <a:r>
              <a:rPr lang="ru-RU" sz="2000" dirty="0"/>
              <a:t>», на лугу – «на </a:t>
            </a:r>
            <a:r>
              <a:rPr lang="ru-RU" sz="2000" dirty="0" err="1"/>
              <a:t>луго</a:t>
            </a:r>
            <a:r>
              <a:rPr lang="ru-RU" sz="2000" dirty="0"/>
              <a:t>». 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6228184" y="1268760"/>
            <a:ext cx="2458616" cy="485740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Сравните с орфографическими ошибками на парные звонкие/глухие согласные в корне. Их важно различать: </a:t>
            </a:r>
            <a:r>
              <a:rPr lang="ru-RU" b="1" dirty="0" err="1"/>
              <a:t>дорошка</a:t>
            </a:r>
            <a:r>
              <a:rPr lang="ru-RU" b="1" dirty="0"/>
              <a:t>, </a:t>
            </a:r>
            <a:r>
              <a:rPr lang="ru-RU" b="1" dirty="0" err="1"/>
              <a:t>зёрныжко</a:t>
            </a:r>
            <a:r>
              <a:rPr lang="ru-RU" b="1" dirty="0"/>
              <a:t>, </a:t>
            </a:r>
            <a:r>
              <a:rPr lang="ru-RU" b="1" dirty="0" err="1"/>
              <a:t>тетрать</a:t>
            </a:r>
            <a:r>
              <a:rPr lang="ru-RU" b="1" dirty="0"/>
              <a:t>, </a:t>
            </a:r>
            <a:r>
              <a:rPr lang="ru-RU" b="1" dirty="0" err="1"/>
              <a:t>здача</a:t>
            </a:r>
            <a:r>
              <a:rPr lang="ru-RU" b="1" dirty="0"/>
              <a:t>, </a:t>
            </a:r>
            <a:r>
              <a:rPr lang="ru-RU" b="1" dirty="0" err="1"/>
              <a:t>прозьба</a:t>
            </a:r>
            <a:r>
              <a:rPr lang="ru-RU" b="1" dirty="0"/>
              <a:t>. </a:t>
            </a:r>
            <a:r>
              <a:rPr lang="ru-RU" dirty="0"/>
              <a:t>Орфографические ошибки: </a:t>
            </a:r>
            <a:r>
              <a:rPr lang="ru-RU" b="1" dirty="0" err="1"/>
              <a:t>щастье</a:t>
            </a:r>
            <a:r>
              <a:rPr lang="ru-RU" b="1" dirty="0"/>
              <a:t>, </a:t>
            </a:r>
            <a:r>
              <a:rPr lang="ru-RU" b="1" dirty="0" err="1"/>
              <a:t>щитать</a:t>
            </a:r>
            <a:r>
              <a:rPr lang="ru-RU" b="1" dirty="0"/>
              <a:t>. </a:t>
            </a:r>
            <a:r>
              <a:rPr lang="ru-RU" dirty="0"/>
              <a:t>Орфографические ошибки: </a:t>
            </a:r>
            <a:r>
              <a:rPr lang="ru-RU" b="1" dirty="0" err="1"/>
              <a:t>одеваеца</a:t>
            </a:r>
            <a:r>
              <a:rPr lang="ru-RU" b="1" dirty="0"/>
              <a:t>, </a:t>
            </a:r>
            <a:r>
              <a:rPr lang="ru-RU" b="1" dirty="0" err="1"/>
              <a:t>децкий</a:t>
            </a:r>
            <a:r>
              <a:rPr lang="ru-RU" b="1" dirty="0"/>
              <a:t>, </a:t>
            </a:r>
            <a:r>
              <a:rPr lang="ru-RU" b="1" dirty="0" err="1"/>
              <a:t>синитца</a:t>
            </a:r>
            <a:r>
              <a:rPr lang="ru-RU" b="1" dirty="0"/>
              <a:t> (синица), </a:t>
            </a:r>
            <a:r>
              <a:rPr lang="ru-RU" b="1" dirty="0" err="1"/>
              <a:t>кузнитса</a:t>
            </a:r>
            <a:r>
              <a:rPr lang="ru-RU" b="1" dirty="0"/>
              <a:t> (кузница).</a:t>
            </a:r>
          </a:p>
        </p:txBody>
      </p:sp>
    </p:spTree>
    <p:extLst>
      <p:ext uri="{BB962C8B-B14F-4D97-AF65-F5344CB8AC3E}">
        <p14:creationId xmlns:p14="http://schemas.microsoft.com/office/powerpoint/2010/main" val="56987255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504056"/>
          </a:xfrm>
        </p:spPr>
        <p:txBody>
          <a:bodyPr>
            <a:noAutofit/>
          </a:bodyPr>
          <a:lstStyle/>
          <a:p>
            <a:r>
              <a:rPr lang="ru-RU" sz="1800" dirty="0"/>
              <a:t>Типы дисграфических ошибок в сопоставлении их с орфографическими ошибками</a:t>
            </a:r>
            <a:r>
              <a:rPr lang="ru-RU" sz="1400" dirty="0"/>
              <a:t>.</a:t>
            </a:r>
            <a:endParaRPr lang="ru-RU" sz="1400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457200" y="764704"/>
            <a:ext cx="5842992" cy="581865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/>
              <a:t>2. Нарушения обозначения мягкости согласных на письме. Дети склонны упрощать программу. Они не обозначают мягкость: пропускают мягкий знак или вместо йотированной гласной пишут соответствующую нейотированную гласную (я → а, ю → у, ё → о). Например, Люба – «Луба», берёза – «</a:t>
            </a:r>
            <a:r>
              <a:rPr lang="ru-RU" dirty="0" err="1"/>
              <a:t>бероза</a:t>
            </a:r>
            <a:r>
              <a:rPr lang="ru-RU" dirty="0"/>
              <a:t>», коньки – «конки», большой – «</a:t>
            </a:r>
            <a:r>
              <a:rPr lang="ru-RU" dirty="0" err="1"/>
              <a:t>болшой</a:t>
            </a:r>
            <a:r>
              <a:rPr lang="ru-RU" dirty="0"/>
              <a:t>». </a:t>
            </a:r>
          </a:p>
          <a:p>
            <a:pPr marL="0" indent="0">
              <a:buNone/>
            </a:pPr>
            <a:r>
              <a:rPr lang="ru-RU" dirty="0"/>
              <a:t>3. Пропуски элементов букв, букв и слогов – это одна из самых частотных дисграфических ошибок: она доминирует в работах детей независимо от возраста: огороде - «</a:t>
            </a:r>
            <a:r>
              <a:rPr lang="ru-RU" dirty="0" err="1"/>
              <a:t>огорде</a:t>
            </a:r>
            <a:r>
              <a:rPr lang="ru-RU" dirty="0"/>
              <a:t>», молодой - «</a:t>
            </a:r>
            <a:r>
              <a:rPr lang="ru-RU" dirty="0" err="1"/>
              <a:t>малдой</a:t>
            </a:r>
            <a:r>
              <a:rPr lang="ru-RU" dirty="0"/>
              <a:t>», воробьи – «</a:t>
            </a:r>
            <a:r>
              <a:rPr lang="ru-RU" dirty="0" err="1"/>
              <a:t>вороби</a:t>
            </a:r>
            <a:r>
              <a:rPr lang="ru-RU" dirty="0"/>
              <a:t>», груша – «</a:t>
            </a:r>
            <a:r>
              <a:rPr lang="ru-RU" dirty="0" err="1"/>
              <a:t>гуша</a:t>
            </a:r>
            <a:r>
              <a:rPr lang="ru-RU" dirty="0"/>
              <a:t>». Пропуски отдельных букв встречаются чаще, чем пропуски слогов. Пропуски согласных несколько чаще наблюдаются в стечениях. </a:t>
            </a:r>
          </a:p>
          <a:p>
            <a:pPr marL="0" indent="0">
              <a:buNone/>
            </a:pPr>
            <a:r>
              <a:rPr lang="ru-RU" dirty="0"/>
              <a:t>4. Перестановки букв и слогов. Обычно их немного. </a:t>
            </a:r>
          </a:p>
          <a:p>
            <a:pPr marL="0" indent="0">
              <a:buNone/>
            </a:pPr>
            <a:r>
              <a:rPr lang="ru-RU" dirty="0"/>
              <a:t>5. Вставки букв также не являются частотными ошибками. Девочка - «</a:t>
            </a:r>
            <a:r>
              <a:rPr lang="ru-RU" dirty="0" err="1"/>
              <a:t>девочика</a:t>
            </a:r>
            <a:r>
              <a:rPr lang="ru-RU" dirty="0"/>
              <a:t>», вестники – «</a:t>
            </a:r>
            <a:r>
              <a:rPr lang="ru-RU" dirty="0" err="1"/>
              <a:t>верстники</a:t>
            </a:r>
            <a:r>
              <a:rPr lang="ru-RU" dirty="0"/>
              <a:t>». Заметим, что написания типа «</a:t>
            </a:r>
            <a:r>
              <a:rPr lang="ru-RU" dirty="0" err="1"/>
              <a:t>тигар</a:t>
            </a:r>
            <a:r>
              <a:rPr lang="ru-RU" dirty="0"/>
              <a:t>», «</a:t>
            </a:r>
            <a:r>
              <a:rPr lang="ru-RU" dirty="0" err="1"/>
              <a:t>ноябарь</a:t>
            </a:r>
            <a:r>
              <a:rPr lang="ru-RU" dirty="0"/>
              <a:t>», «</a:t>
            </a:r>
            <a:r>
              <a:rPr lang="ru-RU" dirty="0" err="1"/>
              <a:t>театор</a:t>
            </a:r>
            <a:r>
              <a:rPr lang="ru-RU" dirty="0"/>
              <a:t>» следует считать скорее орфографическими ошибками, т.к. они отражают упрощение сложного закрытого слога. </a:t>
            </a:r>
          </a:p>
        </p:txBody>
      </p:sp>
      <p:sp>
        <p:nvSpPr>
          <p:cNvPr id="7" name="Объект 6"/>
          <p:cNvSpPr>
            <a:spLocks noGrp="1"/>
          </p:cNvSpPr>
          <p:nvPr>
            <p:ph sz="quarter" idx="14"/>
          </p:nvPr>
        </p:nvSpPr>
        <p:spPr>
          <a:xfrm>
            <a:off x="6588224" y="836712"/>
            <a:ext cx="2098576" cy="528945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Орфографические ошибки: </a:t>
            </a:r>
            <a:r>
              <a:rPr lang="ru-RU" b="1" dirty="0" err="1"/>
              <a:t>песьня</a:t>
            </a:r>
            <a:r>
              <a:rPr lang="ru-RU" b="1" dirty="0"/>
              <a:t>, </a:t>
            </a:r>
            <a:r>
              <a:rPr lang="ru-RU" b="1" dirty="0" err="1"/>
              <a:t>Насьтя</a:t>
            </a:r>
            <a:r>
              <a:rPr lang="ru-RU" b="1" dirty="0"/>
              <a:t>, </a:t>
            </a:r>
            <a:r>
              <a:rPr lang="ru-RU" b="1" dirty="0" err="1"/>
              <a:t>плащь</a:t>
            </a:r>
            <a:r>
              <a:rPr lang="ru-RU" b="1" dirty="0"/>
              <a:t>, </a:t>
            </a:r>
            <a:r>
              <a:rPr lang="ru-RU" b="1" dirty="0" err="1"/>
              <a:t>читаеш</a:t>
            </a:r>
            <a:r>
              <a:rPr lang="ru-RU" b="1" dirty="0"/>
              <a:t>, рож, нет </a:t>
            </a:r>
            <a:r>
              <a:rPr lang="ru-RU" b="1" dirty="0" err="1"/>
              <a:t>тучь</a:t>
            </a:r>
            <a:r>
              <a:rPr lang="ru-RU" b="1" dirty="0"/>
              <a:t>, </a:t>
            </a:r>
            <a:r>
              <a:rPr lang="ru-RU" b="1" dirty="0" err="1"/>
              <a:t>шол</a:t>
            </a:r>
            <a:r>
              <a:rPr lang="ru-RU" b="1" dirty="0"/>
              <a:t> (шёл), </a:t>
            </a:r>
            <a:r>
              <a:rPr lang="ru-RU" b="1" dirty="0" err="1"/>
              <a:t>девчёнка</a:t>
            </a:r>
            <a:r>
              <a:rPr lang="ru-RU" b="1" dirty="0"/>
              <a:t>. </a:t>
            </a:r>
            <a:r>
              <a:rPr lang="ru-RU" dirty="0"/>
              <a:t>Орфографические ошибки: </a:t>
            </a:r>
            <a:r>
              <a:rPr lang="ru-RU" b="1" dirty="0" err="1"/>
              <a:t>празник</a:t>
            </a:r>
            <a:r>
              <a:rPr lang="ru-RU" b="1" dirty="0"/>
              <a:t>, </a:t>
            </a:r>
            <a:r>
              <a:rPr lang="ru-RU" b="1" dirty="0" err="1"/>
              <a:t>сонце</a:t>
            </a:r>
            <a:r>
              <a:rPr lang="ru-RU" b="1" dirty="0"/>
              <a:t>, </a:t>
            </a:r>
            <a:r>
              <a:rPr lang="ru-RU" b="1" dirty="0" err="1"/>
              <a:t>здраствуйте</a:t>
            </a:r>
            <a:r>
              <a:rPr lang="ru-RU" b="1" dirty="0"/>
              <a:t>, </a:t>
            </a:r>
            <a:r>
              <a:rPr lang="ru-RU" b="1" dirty="0" err="1"/>
              <a:t>шосе</a:t>
            </a:r>
            <a:r>
              <a:rPr lang="ru-RU" b="1" dirty="0"/>
              <a:t> </a:t>
            </a:r>
            <a:r>
              <a:rPr lang="ru-RU" dirty="0"/>
              <a:t>Орфографические ошибки: </a:t>
            </a:r>
            <a:r>
              <a:rPr lang="ru-RU" b="1" dirty="0"/>
              <a:t>длинна, </a:t>
            </a:r>
            <a:r>
              <a:rPr lang="ru-RU" b="1" dirty="0" err="1"/>
              <a:t>будующее</a:t>
            </a:r>
            <a:r>
              <a:rPr lang="ru-RU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2001618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sz="2000" dirty="0"/>
              <a:t>Типы дисграфических ошибок в сопоставлении их с орфографическими ошибками.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908720"/>
            <a:ext cx="5770984" cy="52174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6. Персеверации элементов букв, букв и слогов. Ребенок повторяет букву, слог или вместо нужной буквы (слога) воспроизводит уже написанную: магазин - «</a:t>
            </a:r>
            <a:r>
              <a:rPr lang="ru-RU" dirty="0" err="1"/>
              <a:t>магазим</a:t>
            </a:r>
            <a:r>
              <a:rPr lang="ru-RU" dirty="0"/>
              <a:t>», крынка – «</a:t>
            </a:r>
            <a:r>
              <a:rPr lang="ru-RU" dirty="0" err="1"/>
              <a:t>крыннка</a:t>
            </a:r>
            <a:r>
              <a:rPr lang="ru-RU" dirty="0"/>
              <a:t>», Грибы - «</a:t>
            </a:r>
            <a:r>
              <a:rPr lang="ru-RU" dirty="0" err="1"/>
              <a:t>Ггрибы</a:t>
            </a:r>
            <a:r>
              <a:rPr lang="ru-RU" dirty="0"/>
              <a:t>». </a:t>
            </a:r>
          </a:p>
          <a:p>
            <a:pPr marL="0" indent="0">
              <a:buNone/>
            </a:pPr>
            <a:r>
              <a:rPr lang="ru-RU" dirty="0"/>
              <a:t>7. Антиципации букв и слогов – такое написание слова, когда буква или слог заменяется последующей буквой или слогом: на деревьях - «на </a:t>
            </a:r>
            <a:r>
              <a:rPr lang="ru-RU" dirty="0" err="1"/>
              <a:t>девевьях</a:t>
            </a:r>
            <a:r>
              <a:rPr lang="ru-RU" dirty="0"/>
              <a:t>», под крышей - «</a:t>
            </a:r>
            <a:r>
              <a:rPr lang="ru-RU" dirty="0" err="1"/>
              <a:t>дод</a:t>
            </a:r>
            <a:r>
              <a:rPr lang="ru-RU" dirty="0"/>
              <a:t> крышей» </a:t>
            </a:r>
          </a:p>
          <a:p>
            <a:pPr marL="0" indent="0">
              <a:buNone/>
            </a:pPr>
            <a:r>
              <a:rPr lang="ru-RU" dirty="0"/>
              <a:t>8. Смешения графически сходных букв. Смешения букв, сходных по внешнему виду и написанию: рукописные варианты букв и-у, т-п, б-д, х-ж, л-м и т.д.: муха – «</a:t>
            </a:r>
            <a:r>
              <a:rPr lang="ru-RU" dirty="0" err="1"/>
              <a:t>миха</a:t>
            </a:r>
            <a:r>
              <a:rPr lang="ru-RU" dirty="0"/>
              <a:t>», мохнатый – «</a:t>
            </a:r>
            <a:r>
              <a:rPr lang="ru-RU" dirty="0" err="1"/>
              <a:t>можнатый</a:t>
            </a:r>
            <a:r>
              <a:rPr lang="ru-RU" dirty="0"/>
              <a:t>» .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6588224" y="980728"/>
            <a:ext cx="2098576" cy="5145435"/>
          </a:xfrm>
        </p:spPr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272549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692697"/>
            <a:ext cx="7315200" cy="1224135"/>
          </a:xfrm>
        </p:spPr>
        <p:txBody>
          <a:bodyPr>
            <a:normAutofit fontScale="90000"/>
          </a:bodyPr>
          <a:lstStyle/>
          <a:p>
            <a:r>
              <a:rPr lang="ru-RU" dirty="0"/>
              <a:t>Диагностика-2 этапа. По </a:t>
            </a:r>
            <a:r>
              <a:rPr lang="ru-RU" dirty="0" err="1"/>
              <a:t>Прищеповой</a:t>
            </a:r>
            <a:r>
              <a:rPr lang="ru-RU" dirty="0"/>
              <a:t> И.В.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95536" y="2420887"/>
            <a:ext cx="8640960" cy="3744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38469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908721"/>
            <a:ext cx="7315200" cy="1320577"/>
          </a:xfrm>
        </p:spPr>
        <p:txBody>
          <a:bodyPr>
            <a:normAutofit/>
          </a:bodyPr>
          <a:lstStyle/>
          <a:p>
            <a:r>
              <a:rPr lang="ru-RU" dirty="0"/>
              <a:t>2-ой этап – выявление механизмов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512" y="2924944"/>
            <a:ext cx="8640960" cy="2274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06475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1560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77022" y="302544"/>
            <a:ext cx="4322970" cy="5874419"/>
          </a:xfrm>
          <a:prstGeom prst="rect">
            <a:avLst/>
          </a:prstGeom>
        </p:spPr>
      </p:pic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9233" y="302545"/>
            <a:ext cx="4469775" cy="5753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33054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43593"/>
          </a:xfrm>
        </p:spPr>
        <p:txBody>
          <a:bodyPr>
            <a:normAutofit fontScale="90000"/>
          </a:bodyPr>
          <a:lstStyle/>
          <a:p>
            <a:r>
              <a:rPr lang="ru-RU" dirty="0"/>
              <a:t>Карта обследования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51520" y="903814"/>
            <a:ext cx="4176464" cy="5694867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4775913" y="903814"/>
            <a:ext cx="4138291" cy="5698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70112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59618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51521" y="605903"/>
            <a:ext cx="4223920" cy="5646191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4668561" y="605904"/>
            <a:ext cx="4223919" cy="564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72549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87624" y="980729"/>
            <a:ext cx="619268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Протокол анализа письменных работ учащегося </a:t>
            </a:r>
          </a:p>
          <a:p>
            <a:r>
              <a:rPr lang="ru-RU" dirty="0"/>
              <a:t>Фамилия, имя…………………………………… </a:t>
            </a:r>
          </a:p>
          <a:p>
            <a:r>
              <a:rPr lang="ru-RU" dirty="0"/>
              <a:t>Возраст……… Класс……… Ведущая рука………… Дата обследования………</a:t>
            </a:r>
          </a:p>
          <a:p>
            <a:r>
              <a:rPr lang="ru-RU" dirty="0"/>
              <a:t> Кол-во диктантов…………Кол-во списываний……….. </a:t>
            </a:r>
          </a:p>
          <a:p>
            <a:r>
              <a:rPr lang="ru-RU" dirty="0"/>
              <a:t>(ошибки в диктантах и списываниях заносятся разным цветом)</a:t>
            </a:r>
          </a:p>
        </p:txBody>
      </p:sp>
    </p:spTree>
    <p:extLst>
      <p:ext uri="{BB962C8B-B14F-4D97-AF65-F5344CB8AC3E}">
        <p14:creationId xmlns:p14="http://schemas.microsoft.com/office/powerpoint/2010/main" val="360033634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7443806"/>
              </p:ext>
            </p:extLst>
          </p:nvPr>
        </p:nvGraphicFramePr>
        <p:xfrm>
          <a:off x="1043608" y="620686"/>
          <a:ext cx="5616623" cy="58326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0371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0430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0430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0430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45817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</a:rPr>
                        <a:t>Специфические (дисграфические) ошибки</a:t>
                      </a:r>
                      <a:endParaRPr lang="ru-RU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Орфографические ошибки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58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Тип ошибки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Количество + примеры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Ошибки на: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Количество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74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Смешения графически сходных букв (указывать пару)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безударные гласные в корне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16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Пропуски гласных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парные глухие звонкие согласные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916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Пропуски согласных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непроизносимые согласные в корне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916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Персеверации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безударные падежные окончания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916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Антиципации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правописание приставок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</a:rPr>
                        <a:t> </a:t>
                      </a:r>
                      <a:endParaRPr lang="ru-RU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916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Перестановки букв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правописание суффиксов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</a:rPr>
                        <a:t> </a:t>
                      </a:r>
                      <a:endParaRPr lang="ru-RU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458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Вставки букв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жи-ши, ча-ща, чу-щу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</a:rPr>
                        <a:t> </a:t>
                      </a:r>
                      <a:endParaRPr lang="ru-RU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374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Смешения парных глухих - звонких согласных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</a:rPr>
                        <a:t>словарные слова</a:t>
                      </a:r>
                      <a:endParaRPr lang="ru-RU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</a:rPr>
                        <a:t> </a:t>
                      </a:r>
                      <a:endParaRPr lang="ru-RU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374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Смешения аффрикат и их компонентов (указать пару)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</a:rPr>
                        <a:t> </a:t>
                      </a:r>
                      <a:endParaRPr lang="ru-RU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458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Смешения р -л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916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Смешения свистящих -шипящих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916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Смешения гласных (указывать пару)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5832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Нарушения обозначения мягкости согласных: мягким знаком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1458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гласными 2 ряда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1458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Зеркальные ошибки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4374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Нарушения обозначения границ предложения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4374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Нарушения обозначения границ слова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1458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</a:rPr>
                        <a:t> </a:t>
                      </a:r>
                      <a:endParaRPr lang="ru-RU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251" marR="40251" marT="0" marB="0"/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177330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\Desktop\IMG_20251029_13494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394" y="836712"/>
            <a:ext cx="8350054" cy="5463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091561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dirty="0"/>
              <a:t>Работа логопеда не нужна</a:t>
            </a:r>
          </a:p>
        </p:txBody>
      </p:sp>
      <p:pic>
        <p:nvPicPr>
          <p:cNvPr id="2050" name="Picture 2" descr="C:\Users\1\Desktop\IMG_20251030_11414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6752"/>
            <a:ext cx="4516644" cy="1787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1\Desktop\IMG_20251027_12551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556792"/>
            <a:ext cx="3960440" cy="5030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815782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dirty="0"/>
              <a:t>2 класс до начала лечения и после</a:t>
            </a:r>
          </a:p>
        </p:txBody>
      </p:sp>
      <p:pic>
        <p:nvPicPr>
          <p:cNvPr id="16386" name="Picture 2" descr="C:\Users\1\Desktop\IMG-20251013-WA0002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68761"/>
            <a:ext cx="4464496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 descr="C:\Users\1\Desktop\IMG-20251013-WA0000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35896" y="3429000"/>
            <a:ext cx="5256584" cy="3154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773472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914400" y="476673"/>
            <a:ext cx="7315200" cy="64807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Заключение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914400" y="1340769"/>
            <a:ext cx="7315200" cy="4968592"/>
          </a:xfrm>
        </p:spPr>
        <p:txBody>
          <a:bodyPr/>
          <a:lstStyle/>
          <a:p>
            <a:pPr marL="45720" indent="0">
              <a:buNone/>
            </a:pPr>
            <a:r>
              <a:rPr lang="ru-RU" dirty="0" smtClean="0"/>
              <a:t>	Большинство  способов дифференциальной диагностики дисграфии  носят сравнительно – описательный характер, что подчёркивает  сложность такого явления как речь, будь она устной или письменной, её тесную связь с мышлением, определяющим её развитие и методов междисциплинарного исследования нарушений речи, позволяющих полно и точно отграничить нарушения речи при том или ином дизонтогенезе.</a:t>
            </a:r>
          </a:p>
          <a:p>
            <a:pPr marL="45720" indent="0">
              <a:buNone/>
            </a:pPr>
            <a:r>
              <a:rPr lang="ru-RU" dirty="0" smtClean="0"/>
              <a:t>	На сегодняший день только  </a:t>
            </a:r>
            <a:r>
              <a:rPr lang="ru-RU" dirty="0"/>
              <a:t>«Диагностика речевых нарушений школьников с использованием </a:t>
            </a:r>
            <a:r>
              <a:rPr lang="ru-RU" dirty="0" err="1" smtClean="0"/>
              <a:t>нейропсихо</a:t>
            </a:r>
            <a:r>
              <a:rPr lang="ru-RU" dirty="0" smtClean="0"/>
              <a:t>-логических </a:t>
            </a:r>
            <a:r>
              <a:rPr lang="ru-RU" dirty="0"/>
              <a:t>методов Фотековой Т.А., </a:t>
            </a:r>
            <a:r>
              <a:rPr lang="ru-RU" dirty="0" err="1"/>
              <a:t>Ахутиной</a:t>
            </a:r>
            <a:r>
              <a:rPr lang="ru-RU" dirty="0"/>
              <a:t> Т.В.» для учащихся младших классов и средней </a:t>
            </a:r>
            <a:r>
              <a:rPr lang="ru-RU" dirty="0" smtClean="0"/>
              <a:t>школы  валидна и соответствует научному подходу при проведении дифференциальной диагностики дисграфии.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686328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</a:t>
            </a:r>
            <a:r>
              <a:rPr lang="ru-RU" smtClean="0"/>
              <a:t>за внимание!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13580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ерспектива">
  <a:themeElements>
    <a:clrScheme name="Перспектива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ерспектив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940</TotalTime>
  <Words>5600</Words>
  <Application>Microsoft Office PowerPoint</Application>
  <PresentationFormat>Экран (4:3)</PresentationFormat>
  <Paragraphs>756</Paragraphs>
  <Slides>96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96</vt:i4>
      </vt:variant>
    </vt:vector>
  </HeadingPairs>
  <TitlesOfParts>
    <vt:vector size="97" baseType="lpstr">
      <vt:lpstr>Перспектива</vt:lpstr>
      <vt:lpstr>Дифференциальная диагностика дисграфии</vt:lpstr>
      <vt:lpstr>Дифференциальная диагностика в логопедии</vt:lpstr>
      <vt:lpstr>При проведении дифференциальной диагностики встают три вопроса:</vt:lpstr>
      <vt:lpstr>Что различать?</vt:lpstr>
      <vt:lpstr>Презентация PowerPoint</vt:lpstr>
      <vt:lpstr>Письменная речь формируется на основе устной, используя все её механизмы и вырабатывая свои.</vt:lpstr>
      <vt:lpstr> Что различаем? Ведущий, первичный дефект, вторичные нарушения. </vt:lpstr>
      <vt:lpstr> Смешанные специфические расстройства психического развития (задержки психического развития) F83. </vt:lpstr>
      <vt:lpstr> Лёгкое когнитивное расстройство F06.7. </vt:lpstr>
      <vt:lpstr>Умственная отсталость  F 70 – F 79. </vt:lpstr>
      <vt:lpstr>Дифференциация ОНР и ЗПР при помощи сравнительного анализа</vt:lpstr>
      <vt:lpstr>Дифференциация ОНР и ЗПР при помощи сравнительного анализа</vt:lpstr>
      <vt:lpstr>Дифференциация ОНР и ЗПР при помощи сравнительного анализа</vt:lpstr>
      <vt:lpstr>Дифференциация ОНР и ЗПР при помощи сравнительного анализа</vt:lpstr>
      <vt:lpstr>Дифференциация ОНР и ЗПР при помощи сравнительного анализа</vt:lpstr>
      <vt:lpstr>Дифееренциальная диагностика ОНР и ЗПР при помощи сравнительного анализа</vt:lpstr>
      <vt:lpstr>Дифференциация ОНР и ЗПР при помощи сравнительного анализа</vt:lpstr>
      <vt:lpstr>Дифференциация ОНР и ЗПР при помощи сравнительного анализа</vt:lpstr>
      <vt:lpstr>Дифференциальная диагностика ОНР и ЗПР при помощи сравнительного анализа</vt:lpstr>
      <vt:lpstr>ТНР вариант 5.2</vt:lpstr>
      <vt:lpstr>Подозрение на ЗПР</vt:lpstr>
      <vt:lpstr>Нарушения письма, обусловленные ОНР середина 2 кл.</vt:lpstr>
      <vt:lpstr>Трудности в формировании навыков письма 1 кл</vt:lpstr>
      <vt:lpstr>Трудности в формировании навыков письма 1 кл</vt:lpstr>
      <vt:lpstr>ЗПР 2 и 5 кл</vt:lpstr>
      <vt:lpstr>ЗПР 4 кл</vt:lpstr>
      <vt:lpstr>Дифференциальная диагностика ОНР и УО при помощи сравнительного анализа</vt:lpstr>
      <vt:lpstr>Презентация PowerPoint</vt:lpstr>
      <vt:lpstr>Основные отличия в письме школьников с общим недоразвитием речи (ОНР), задержкой психического развития (ЗПР) и умственной отсталостью (УО) заключаются в специфике нарушений, обусловленных разными нарушениями. Эти отличия связаны с особенностями формирования высших психических функций, участвующих в процессе письма, и проявляются в виде специфических ошибок.</vt:lpstr>
      <vt:lpstr>Специфические ошибки</vt:lpstr>
      <vt:lpstr>Специфические ошибки</vt:lpstr>
      <vt:lpstr>Умственная отсталость с РАС</vt:lpstr>
      <vt:lpstr>Умственная отсталость. ОНР.</vt:lpstr>
      <vt:lpstr>Подозрения на умственную отсталость</vt:lpstr>
      <vt:lpstr>Зачем?</vt:lpstr>
      <vt:lpstr>Как? С помощью каких методик?</vt:lpstr>
      <vt:lpstr>«Тестовая методика диагностики устной речи младших школьников Т.А. Фотековой для учащихся первого класса», самый первый и полный вариант. </vt:lpstr>
      <vt:lpstr>«Тестовая методика диагностики устной речи младших школьников Т.А. Фотековой для учащихся первого класса».</vt:lpstr>
      <vt:lpstr>«Тестовая методика диагностики устной речи младших школьников Т.А. Фотековой для учащихся первого класса».</vt:lpstr>
      <vt:lpstr>«Тестовая методика диагностики устной речи младших школьников Т.А. Фотековой для учащихся первого класса».</vt:lpstr>
      <vt:lpstr>Табличные значения из методики</vt:lpstr>
      <vt:lpstr>Табличные значения</vt:lpstr>
      <vt:lpstr>УСРЕДНЕННЫЕ РЕЧЕВЫЕ ПРОФИЛИ ДЕТЕЙ РАЗНЫХ ГРУПП </vt:lpstr>
      <vt:lpstr>«Диагностика речевых нарушений школьников с использованием нейропсихологических методов Фотековой Т.А., Ахутиной Т.В.» для учащихся младших классов и средней школы. </vt:lpstr>
      <vt:lpstr>«Диагностика речевых нарушений школьников с использованием нейропсихологических методов Фотековой Т.А., Ахутиной Т.В.».</vt:lpstr>
      <vt:lpstr>Обработка и анализ результатов обследования учащихся младших классов средние баллы за выполнение основных заданий методики </vt:lpstr>
      <vt:lpstr>Рис. 1. УСПЕШНОСТЬ ВЫПОЛНЕНИЯ ЗАДАНИЙ МЕТОДИКИ УЧАЩИМИСЯ 1-Х КЛАССОВ (в %)        </vt:lpstr>
      <vt:lpstr>Обработка и анализ результатов использования методики средние баллы за выполнение основных заданий методики у старших школьников </vt:lpstr>
      <vt:lpstr>Рис. 10. СРЕДНЯЯ УСПЕШНОСТЬ ВЫПОЛНЕНИЯ ЗАДАНИЙ МЕТОДИКИ УЧАЩИМИСЯ СТАРШИХ КЛАССОВ (в %)        </vt:lpstr>
      <vt:lpstr>   Тест речевых навыков «КОРАБЛИК» </vt:lpstr>
      <vt:lpstr>  Задания на понимание речи.  Понимание существительных. В этом задании проверяется словарный запас существительных, которые ребенок способен понимать. Мы также проверяем, не путает ли ребенок существительные, которые похожи по звучанию (например, бочка-почка) или по значению (бочка-бутылка). Во время задания ребенок видит перед собой четыре картинки и слышит, как диктор произносит название одной из них. Мы просим ребенка выбрать картинку, на которой изображено то, что назвал диктор.</vt:lpstr>
      <vt:lpstr>Восприятие псевдослов</vt:lpstr>
      <vt:lpstr>Понимание глаголов. В этом задании проверяется словарный запас глаголов, которые ребенок способен понимать. Мы также проверяем, не путает ли ребенок глаголы, похожие по звучанию (например, выливать-вышивать) и по значению (выливать-высыпать). Во время задания ребенок видит перед собой четыре картинки и слышит, как диктор произносит название одной из них. Мы просим ребенка выбрать картинку, на которой изображено действие, названное диктором. </vt:lpstr>
      <vt:lpstr>Понимание морфосинтаксиса. В этом задании мы проверяем, как ребенок понимает предложения. Мы просим ребенка выбрать изображение ситуации, которую описывает диктор. Мы оцениваем, как хорошо ребенок понимает морфологическое кодирование участников ситуации (собака или собаку) и насколько он чувствителен к порядку слов в предложении с двумя или тремя участниками (например, “Где дедушка, который одевает бабушку?”; отвлекающая картинка “Бабушка одевает дедушку”). </vt:lpstr>
      <vt:lpstr>Понимание текста</vt:lpstr>
      <vt:lpstr>Задания на порождение речи</vt:lpstr>
      <vt:lpstr>Порождение глаголов. В этом задании мы проверяем словарный запас глаголов, который ребенок способен воспроизводить в речи сам. Мы просим ребенка назвать действие, изображенное на картинке, одним словом (например, пишет). Слова в задании различаются частотностью (как часто они встречаются в речи) и возрастом усвоения.</vt:lpstr>
      <vt:lpstr>Порождение морфосинтаксиса. В этом задании мы проверяем способность ребенка самостоятельно строить предложения по определенной модели. Мы просим ребенка послушать описание одной ситуации, а затем описать вторую ситуацию по той же “схеме”, которую он услышал перед этим (например, ребенок слышит: “Дедушка чистит ковер щеткой”, — и должен описать картинку, на которой Девочка пишет письмо карандашом). Мы оцениваем, как ребенок строит предложения с двумя или тремя участниками, а также предложения с возвратными глаголами.</vt:lpstr>
      <vt:lpstr>Презентация PowerPoint</vt:lpstr>
      <vt:lpstr>Слабослышащие (тугоухие) дети</vt:lpstr>
      <vt:lpstr>Классификация тугоухости</vt:lpstr>
      <vt:lpstr> Согласно современной международной классификации ВОЗ, следует различать четыре степени тугоухости, основанных на определении средних значений порогов звуковосприятия на частотах 500, 1000, 2000 и 4000 Гц </vt:lpstr>
      <vt:lpstr>Дисграфия при тугоухости</vt:lpstr>
      <vt:lpstr>Ошибки</vt:lpstr>
      <vt:lpstr> Тугоухость 1 кл</vt:lpstr>
      <vt:lpstr>4 класс тугоухость</vt:lpstr>
      <vt:lpstr>4 класс тугоухость</vt:lpstr>
      <vt:lpstr>Исследования нарушений речи при незначительном снижении слуха</vt:lpstr>
      <vt:lpstr>Особенности нарушений письма у слабовидящих детей с нормальным слухом и интеллектом.</vt:lpstr>
      <vt:lpstr>Особенности нарушений письма у слабовидящих детей с нормальным слухом и интеллектом.</vt:lpstr>
      <vt:lpstr>Графические ошибки</vt:lpstr>
      <vt:lpstr>Особенности процесса усвоения навыка письма и чтения во время урока при определенных зрительных диагнозах детей.</vt:lpstr>
      <vt:lpstr>Особенности нарушений письма у слабовидящих детей с нормальным слухом и интеллектом.</vt:lpstr>
      <vt:lpstr>Особенности нарушений письма у слабовидящих детей с нормальным слухом и интеллектом.</vt:lpstr>
      <vt:lpstr>Что различать?</vt:lpstr>
      <vt:lpstr> Признаками незрелого навыка письма могут быть:</vt:lpstr>
      <vt:lpstr>2 класс начало года</vt:lpstr>
      <vt:lpstr>То же 2 класс начало года</vt:lpstr>
      <vt:lpstr>Дифференциация дисграфии и дизорфографии</vt:lpstr>
      <vt:lpstr>Дисграфия, дизорфография</vt:lpstr>
      <vt:lpstr>Дисграфия и дизорфография: типология ошибок.</vt:lpstr>
      <vt:lpstr>Типы дисграфических ошибок в сопоставлении их с орфографическими ошибками.</vt:lpstr>
      <vt:lpstr>Типы дисграфических ошибок в сопоставлении их с орфографическими ошибками.</vt:lpstr>
      <vt:lpstr>Типы дисграфических ошибок в сопоставлении их с орфографическими ошибками.</vt:lpstr>
      <vt:lpstr>Диагностика-2 этапа. По Прищеповой И.В.</vt:lpstr>
      <vt:lpstr>2-ой этап – выявление механизмов</vt:lpstr>
      <vt:lpstr>Презентация PowerPoint</vt:lpstr>
      <vt:lpstr>Карта обследования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Работа логопеда не нужна</vt:lpstr>
      <vt:lpstr>2 класс до начала лечения и после</vt:lpstr>
      <vt:lpstr>Заключение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Дифференциальная диагностика</dc:title>
  <dc:creator>Учителя</dc:creator>
  <cp:lastModifiedBy>1</cp:lastModifiedBy>
  <cp:revision>82</cp:revision>
  <dcterms:created xsi:type="dcterms:W3CDTF">2025-10-29T06:14:16Z</dcterms:created>
  <dcterms:modified xsi:type="dcterms:W3CDTF">2025-11-10T19:48:46Z</dcterms:modified>
</cp:coreProperties>
</file>