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58" r:id="rId5"/>
    <p:sldId id="286" r:id="rId6"/>
    <p:sldId id="288" r:id="rId7"/>
    <p:sldId id="287" r:id="rId8"/>
    <p:sldId id="260" r:id="rId9"/>
    <p:sldId id="274" r:id="rId10"/>
    <p:sldId id="268" r:id="rId11"/>
    <p:sldId id="269" r:id="rId12"/>
    <p:sldId id="270" r:id="rId13"/>
    <p:sldId id="275" r:id="rId14"/>
    <p:sldId id="276" r:id="rId15"/>
    <p:sldId id="277" r:id="rId16"/>
    <p:sldId id="279" r:id="rId17"/>
    <p:sldId id="280" r:id="rId18"/>
    <p:sldId id="282" r:id="rId19"/>
    <p:sldId id="283" r:id="rId20"/>
    <p:sldId id="284" r:id="rId21"/>
    <p:sldId id="285"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70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400" dirty="0"/>
              <a:t>Увеличение количества детей раннего возраста с речевыми нарушениями:</a:t>
            </a:r>
          </a:p>
          <a:p>
            <a:pPr>
              <a:defRPr/>
            </a:pPr>
            <a:r>
              <a:rPr lang="ru-RU" sz="1400" dirty="0"/>
              <a:t>-</a:t>
            </a:r>
            <a:r>
              <a:rPr lang="ru-RU" sz="1400" baseline="0" dirty="0"/>
              <a:t> задержка речевого развития,</a:t>
            </a:r>
          </a:p>
          <a:p>
            <a:pPr>
              <a:defRPr/>
            </a:pPr>
            <a:r>
              <a:rPr lang="ru-RU" sz="1400" baseline="0" dirty="0"/>
              <a:t>- выраженная </a:t>
            </a:r>
            <a:r>
              <a:rPr lang="ru-RU" sz="1400" baseline="0" dirty="0" err="1"/>
              <a:t>дизартрическая</a:t>
            </a:r>
            <a:r>
              <a:rPr lang="ru-RU" sz="1400" baseline="0" dirty="0"/>
              <a:t> симптоматика</a:t>
            </a:r>
            <a:r>
              <a:rPr lang="ru-RU" sz="1400" dirty="0"/>
              <a:t> </a:t>
            </a:r>
          </a:p>
        </c:rich>
      </c:tx>
      <c:layout>
        <c:manualLayout>
          <c:xMode val="edge"/>
          <c:yMode val="edge"/>
          <c:x val="8.4814814814814829E-2"/>
          <c:y val="0"/>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Столбец3</c:v>
                </c:pt>
              </c:strCache>
            </c:strRef>
          </c:tx>
          <c:invertIfNegative val="0"/>
          <c:dLbls>
            <c:txPr>
              <a:bodyPr/>
              <a:lstStyle/>
              <a:p>
                <a:pPr>
                  <a:defRPr sz="1400" b="1"/>
                </a:pPr>
                <a:endParaRPr lang="ru-RU"/>
              </a:p>
            </c:txPr>
            <c:showLegendKey val="0"/>
            <c:showVal val="1"/>
            <c:showCatName val="0"/>
            <c:showSerName val="0"/>
            <c:showPercent val="0"/>
            <c:showBubbleSize val="0"/>
            <c:showLeaderLines val="0"/>
          </c:dLbls>
          <c:cat>
            <c:numRef>
              <c:f>Лист1!$A$2:$A$6</c:f>
              <c:numCache>
                <c:formatCode>General</c:formatCode>
                <c:ptCount val="5"/>
                <c:pt idx="0">
                  <c:v>2008</c:v>
                </c:pt>
                <c:pt idx="1">
                  <c:v>2010</c:v>
                </c:pt>
                <c:pt idx="2">
                  <c:v>2014</c:v>
                </c:pt>
                <c:pt idx="3">
                  <c:v>2018</c:v>
                </c:pt>
                <c:pt idx="4">
                  <c:v>2020</c:v>
                </c:pt>
              </c:numCache>
            </c:numRef>
          </c:cat>
          <c:val>
            <c:numRef>
              <c:f>Лист1!$B$2:$B$6</c:f>
              <c:numCache>
                <c:formatCode>0%</c:formatCode>
                <c:ptCount val="5"/>
                <c:pt idx="0">
                  <c:v>0.19</c:v>
                </c:pt>
                <c:pt idx="1">
                  <c:v>0.28000000000000003</c:v>
                </c:pt>
                <c:pt idx="2">
                  <c:v>0.31</c:v>
                </c:pt>
                <c:pt idx="3">
                  <c:v>0.54</c:v>
                </c:pt>
                <c:pt idx="4" formatCode="0.00%">
                  <c:v>0.52800000000000002</c:v>
                </c:pt>
              </c:numCache>
            </c:numRef>
          </c:val>
        </c:ser>
        <c:ser>
          <c:idx val="1"/>
          <c:order val="1"/>
          <c:tx>
            <c:strRef>
              <c:f>Лист1!$C$1</c:f>
              <c:strCache>
                <c:ptCount val="1"/>
                <c:pt idx="0">
                  <c:v>Столбец1</c:v>
                </c:pt>
              </c:strCache>
            </c:strRef>
          </c:tx>
          <c:invertIfNegative val="0"/>
          <c:cat>
            <c:numRef>
              <c:f>Лист1!$A$2:$A$6</c:f>
              <c:numCache>
                <c:formatCode>General</c:formatCode>
                <c:ptCount val="5"/>
                <c:pt idx="0">
                  <c:v>2008</c:v>
                </c:pt>
                <c:pt idx="1">
                  <c:v>2010</c:v>
                </c:pt>
                <c:pt idx="2">
                  <c:v>2014</c:v>
                </c:pt>
                <c:pt idx="3">
                  <c:v>2018</c:v>
                </c:pt>
                <c:pt idx="4">
                  <c:v>2020</c:v>
                </c:pt>
              </c:numCache>
            </c:numRef>
          </c:cat>
          <c:val>
            <c:numRef>
              <c:f>Лист1!$C$2:$C$6</c:f>
              <c:numCache>
                <c:formatCode>General</c:formatCode>
                <c:ptCount val="5"/>
              </c:numCache>
            </c:numRef>
          </c:val>
        </c:ser>
        <c:ser>
          <c:idx val="2"/>
          <c:order val="2"/>
          <c:tx>
            <c:strRef>
              <c:f>Лист1!$D$1</c:f>
              <c:strCache>
                <c:ptCount val="1"/>
                <c:pt idx="0">
                  <c:v>Столбец2</c:v>
                </c:pt>
              </c:strCache>
            </c:strRef>
          </c:tx>
          <c:invertIfNegative val="0"/>
          <c:cat>
            <c:numRef>
              <c:f>Лист1!$A$2:$A$6</c:f>
              <c:numCache>
                <c:formatCode>General</c:formatCode>
                <c:ptCount val="5"/>
                <c:pt idx="0">
                  <c:v>2008</c:v>
                </c:pt>
                <c:pt idx="1">
                  <c:v>2010</c:v>
                </c:pt>
                <c:pt idx="2">
                  <c:v>2014</c:v>
                </c:pt>
                <c:pt idx="3">
                  <c:v>2018</c:v>
                </c:pt>
                <c:pt idx="4">
                  <c:v>2020</c:v>
                </c:pt>
              </c:numCache>
            </c:numRef>
          </c:cat>
          <c:val>
            <c:numRef>
              <c:f>Лист1!$D$2:$D$6</c:f>
              <c:numCache>
                <c:formatCode>General</c:formatCode>
                <c:ptCount val="5"/>
              </c:numCache>
            </c:numRef>
          </c:val>
        </c:ser>
        <c:dLbls>
          <c:showLegendKey val="0"/>
          <c:showVal val="1"/>
          <c:showCatName val="0"/>
          <c:showSerName val="0"/>
          <c:showPercent val="0"/>
          <c:showBubbleSize val="0"/>
        </c:dLbls>
        <c:gapWidth val="150"/>
        <c:shape val="box"/>
        <c:axId val="135930880"/>
        <c:axId val="182483136"/>
        <c:axId val="0"/>
      </c:bar3DChart>
      <c:catAx>
        <c:axId val="135930880"/>
        <c:scaling>
          <c:orientation val="minMax"/>
        </c:scaling>
        <c:delete val="0"/>
        <c:axPos val="b"/>
        <c:numFmt formatCode="General" sourceLinked="1"/>
        <c:majorTickMark val="out"/>
        <c:minorTickMark val="none"/>
        <c:tickLblPos val="nextTo"/>
        <c:txPr>
          <a:bodyPr/>
          <a:lstStyle/>
          <a:p>
            <a:pPr>
              <a:defRPr sz="1400" b="1"/>
            </a:pPr>
            <a:endParaRPr lang="ru-RU"/>
          </a:p>
        </c:txPr>
        <c:crossAx val="182483136"/>
        <c:crosses val="autoZero"/>
        <c:auto val="1"/>
        <c:lblAlgn val="ctr"/>
        <c:lblOffset val="100"/>
        <c:noMultiLvlLbl val="0"/>
      </c:catAx>
      <c:valAx>
        <c:axId val="182483136"/>
        <c:scaling>
          <c:orientation val="minMax"/>
        </c:scaling>
        <c:delete val="0"/>
        <c:axPos val="l"/>
        <c:majorGridlines/>
        <c:numFmt formatCode="0%" sourceLinked="1"/>
        <c:majorTickMark val="out"/>
        <c:minorTickMark val="none"/>
        <c:tickLblPos val="nextTo"/>
        <c:crossAx val="135930880"/>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9F4832-C8F7-4817-9F62-528C66F11A67}"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ru-RU"/>
        </a:p>
      </dgm:t>
    </dgm:pt>
    <dgm:pt modelId="{3C0D3405-7B97-485E-9A74-5F759B8FF1D9}">
      <dgm:prSet phldrT="[Текст]"/>
      <dgm:spPr/>
      <dgm:t>
        <a:bodyPr/>
        <a:lstStyle/>
        <a:p>
          <a:r>
            <a:rPr lang="ru-RU" dirty="0" smtClean="0"/>
            <a:t>дизартрия</a:t>
          </a:r>
          <a:endParaRPr lang="ru-RU" dirty="0"/>
        </a:p>
      </dgm:t>
    </dgm:pt>
    <dgm:pt modelId="{8858C5B2-5F9B-4E7C-AE9F-FE07636D5A34}" type="parTrans" cxnId="{2A2F9BDD-97E2-4E69-A36B-677B6EC96B9D}">
      <dgm:prSet/>
      <dgm:spPr/>
      <dgm:t>
        <a:bodyPr/>
        <a:lstStyle/>
        <a:p>
          <a:endParaRPr lang="ru-RU"/>
        </a:p>
      </dgm:t>
    </dgm:pt>
    <dgm:pt modelId="{4B6FEE7A-43E6-44DC-AB62-40A68319B3C9}" type="sibTrans" cxnId="{2A2F9BDD-97E2-4E69-A36B-677B6EC96B9D}">
      <dgm:prSet/>
      <dgm:spPr/>
      <dgm:t>
        <a:bodyPr/>
        <a:lstStyle/>
        <a:p>
          <a:endParaRPr lang="ru-RU"/>
        </a:p>
      </dgm:t>
    </dgm:pt>
    <dgm:pt modelId="{BB42ABDC-7540-4603-AF62-4F38885DADA6}">
      <dgm:prSet phldrT="[Текст]"/>
      <dgm:spPr/>
      <dgm:t>
        <a:bodyPr/>
        <a:lstStyle/>
        <a:p>
          <a:r>
            <a:rPr lang="ru-RU" b="1" dirty="0" smtClean="0"/>
            <a:t>Лёгкая степень</a:t>
          </a:r>
        </a:p>
        <a:p>
          <a:r>
            <a:rPr lang="ru-RU" dirty="0" smtClean="0"/>
            <a:t>невозможность реализовать сложные артикуляционные позы для звуков позднего генеза </a:t>
          </a:r>
          <a:endParaRPr lang="ru-RU" dirty="0"/>
        </a:p>
      </dgm:t>
    </dgm:pt>
    <dgm:pt modelId="{93797D94-398B-4B62-BECF-138E27DA669B}" type="parTrans" cxnId="{5A61D2CC-3F25-4C00-A8C8-16F6C8483A65}">
      <dgm:prSet/>
      <dgm:spPr/>
      <dgm:t>
        <a:bodyPr/>
        <a:lstStyle/>
        <a:p>
          <a:endParaRPr lang="ru-RU"/>
        </a:p>
      </dgm:t>
    </dgm:pt>
    <dgm:pt modelId="{A929F4C6-2737-484C-9DC3-B7A1D885350E}" type="sibTrans" cxnId="{5A61D2CC-3F25-4C00-A8C8-16F6C8483A65}">
      <dgm:prSet/>
      <dgm:spPr/>
      <dgm:t>
        <a:bodyPr/>
        <a:lstStyle/>
        <a:p>
          <a:endParaRPr lang="ru-RU"/>
        </a:p>
      </dgm:t>
    </dgm:pt>
    <dgm:pt modelId="{B2A0863E-68A0-4F72-96E9-8B5E1F08DB3A}">
      <dgm:prSet phldrT="[Текст]"/>
      <dgm:spPr/>
      <dgm:t>
        <a:bodyPr/>
        <a:lstStyle/>
        <a:p>
          <a:r>
            <a:rPr lang="ru-RU" b="1" dirty="0" smtClean="0"/>
            <a:t>Средняя степень</a:t>
          </a:r>
        </a:p>
        <a:p>
          <a:r>
            <a:rPr lang="ru-RU" dirty="0" smtClean="0"/>
            <a:t>Невозможность реализовать артикуляционные позы звуков </a:t>
          </a:r>
          <a:endParaRPr lang="ru-RU" dirty="0"/>
        </a:p>
      </dgm:t>
    </dgm:pt>
    <dgm:pt modelId="{05C11ACA-89C0-4602-95CD-F917ADE55BE2}" type="parTrans" cxnId="{15A03529-5162-4B95-84FD-7826C3AF2EB1}">
      <dgm:prSet/>
      <dgm:spPr/>
      <dgm:t>
        <a:bodyPr/>
        <a:lstStyle/>
        <a:p>
          <a:endParaRPr lang="ru-RU"/>
        </a:p>
      </dgm:t>
    </dgm:pt>
    <dgm:pt modelId="{5715C2C6-B6A4-4706-ABF8-1EDE136727C4}" type="sibTrans" cxnId="{15A03529-5162-4B95-84FD-7826C3AF2EB1}">
      <dgm:prSet/>
      <dgm:spPr/>
      <dgm:t>
        <a:bodyPr/>
        <a:lstStyle/>
        <a:p>
          <a:endParaRPr lang="ru-RU"/>
        </a:p>
      </dgm:t>
    </dgm:pt>
    <dgm:pt modelId="{34EF07B9-A790-447C-A05C-B233C40BB547}">
      <dgm:prSet phldrT="[Текст]"/>
      <dgm:spPr/>
      <dgm:t>
        <a:bodyPr/>
        <a:lstStyle/>
        <a:p>
          <a:r>
            <a:rPr lang="ru-RU" b="1" dirty="0" smtClean="0"/>
            <a:t>Тяжёлая степень (</a:t>
          </a:r>
          <a:r>
            <a:rPr lang="ru-RU" b="1" dirty="0" err="1" smtClean="0"/>
            <a:t>анартрия</a:t>
          </a:r>
          <a:r>
            <a:rPr lang="ru-RU" b="1" dirty="0" smtClean="0"/>
            <a:t>)</a:t>
          </a:r>
        </a:p>
        <a:p>
          <a:r>
            <a:rPr lang="ru-RU" dirty="0" smtClean="0"/>
            <a:t>невозможность управления</a:t>
          </a:r>
        </a:p>
        <a:p>
          <a:r>
            <a:rPr lang="ru-RU" dirty="0" smtClean="0"/>
            <a:t> мышцами ротовой полости </a:t>
          </a:r>
          <a:endParaRPr lang="ru-RU" dirty="0"/>
        </a:p>
      </dgm:t>
    </dgm:pt>
    <dgm:pt modelId="{886767CB-0955-453C-9730-C3D01C097F47}" type="parTrans" cxnId="{3BA37811-2E29-43A2-9796-9CD1E8F51391}">
      <dgm:prSet/>
      <dgm:spPr/>
      <dgm:t>
        <a:bodyPr/>
        <a:lstStyle/>
        <a:p>
          <a:endParaRPr lang="ru-RU"/>
        </a:p>
      </dgm:t>
    </dgm:pt>
    <dgm:pt modelId="{4CDF3CD5-01D2-4D34-9CEF-AD10BB5381F0}" type="sibTrans" cxnId="{3BA37811-2E29-43A2-9796-9CD1E8F51391}">
      <dgm:prSet/>
      <dgm:spPr/>
      <dgm:t>
        <a:bodyPr/>
        <a:lstStyle/>
        <a:p>
          <a:endParaRPr lang="ru-RU"/>
        </a:p>
      </dgm:t>
    </dgm:pt>
    <dgm:pt modelId="{56133197-C98A-4DEF-A78F-598CBFCD49B2}" type="pres">
      <dgm:prSet presAssocID="{A09F4832-C8F7-4817-9F62-528C66F11A67}" presName="Name0" presStyleCnt="0">
        <dgm:presLayoutVars>
          <dgm:chPref val="1"/>
          <dgm:dir/>
          <dgm:animOne val="branch"/>
          <dgm:animLvl val="lvl"/>
          <dgm:resizeHandles val="exact"/>
        </dgm:presLayoutVars>
      </dgm:prSet>
      <dgm:spPr/>
      <dgm:t>
        <a:bodyPr/>
        <a:lstStyle/>
        <a:p>
          <a:endParaRPr lang="ru-RU"/>
        </a:p>
      </dgm:t>
    </dgm:pt>
    <dgm:pt modelId="{9A1F8134-CDD8-4126-887F-27CAE708B310}" type="pres">
      <dgm:prSet presAssocID="{3C0D3405-7B97-485E-9A74-5F759B8FF1D9}" presName="root1" presStyleCnt="0"/>
      <dgm:spPr/>
    </dgm:pt>
    <dgm:pt modelId="{D2895B12-2D93-458C-99EE-940AE0FCD247}" type="pres">
      <dgm:prSet presAssocID="{3C0D3405-7B97-485E-9A74-5F759B8FF1D9}" presName="LevelOneTextNode" presStyleLbl="node0" presStyleIdx="0" presStyleCnt="1">
        <dgm:presLayoutVars>
          <dgm:chPref val="3"/>
        </dgm:presLayoutVars>
      </dgm:prSet>
      <dgm:spPr/>
      <dgm:t>
        <a:bodyPr/>
        <a:lstStyle/>
        <a:p>
          <a:endParaRPr lang="ru-RU"/>
        </a:p>
      </dgm:t>
    </dgm:pt>
    <dgm:pt modelId="{5BEB0024-96E6-44E4-9B37-10CDBA20E2C8}" type="pres">
      <dgm:prSet presAssocID="{3C0D3405-7B97-485E-9A74-5F759B8FF1D9}" presName="level2hierChild" presStyleCnt="0"/>
      <dgm:spPr/>
    </dgm:pt>
    <dgm:pt modelId="{7D82B29C-E7D3-4A4E-9CCE-1AB31942200D}" type="pres">
      <dgm:prSet presAssocID="{93797D94-398B-4B62-BECF-138E27DA669B}" presName="conn2-1" presStyleLbl="parChTrans1D2" presStyleIdx="0" presStyleCnt="3"/>
      <dgm:spPr/>
      <dgm:t>
        <a:bodyPr/>
        <a:lstStyle/>
        <a:p>
          <a:endParaRPr lang="ru-RU"/>
        </a:p>
      </dgm:t>
    </dgm:pt>
    <dgm:pt modelId="{D453CA6A-F5D9-4A00-BE50-48F72E3F47B4}" type="pres">
      <dgm:prSet presAssocID="{93797D94-398B-4B62-BECF-138E27DA669B}" presName="connTx" presStyleLbl="parChTrans1D2" presStyleIdx="0" presStyleCnt="3"/>
      <dgm:spPr/>
      <dgm:t>
        <a:bodyPr/>
        <a:lstStyle/>
        <a:p>
          <a:endParaRPr lang="ru-RU"/>
        </a:p>
      </dgm:t>
    </dgm:pt>
    <dgm:pt modelId="{4F5D2645-BF7B-423A-ACD9-73ABDA83F304}" type="pres">
      <dgm:prSet presAssocID="{BB42ABDC-7540-4603-AF62-4F38885DADA6}" presName="root2" presStyleCnt="0"/>
      <dgm:spPr/>
    </dgm:pt>
    <dgm:pt modelId="{289B2203-09F3-4BDC-893B-B0FF7EE256C6}" type="pres">
      <dgm:prSet presAssocID="{BB42ABDC-7540-4603-AF62-4F38885DADA6}" presName="LevelTwoTextNode" presStyleLbl="node2" presStyleIdx="0" presStyleCnt="3">
        <dgm:presLayoutVars>
          <dgm:chPref val="3"/>
        </dgm:presLayoutVars>
      </dgm:prSet>
      <dgm:spPr/>
      <dgm:t>
        <a:bodyPr/>
        <a:lstStyle/>
        <a:p>
          <a:endParaRPr lang="ru-RU"/>
        </a:p>
      </dgm:t>
    </dgm:pt>
    <dgm:pt modelId="{0293A3CD-9D0D-4DD4-9F08-6DDB46B347EE}" type="pres">
      <dgm:prSet presAssocID="{BB42ABDC-7540-4603-AF62-4F38885DADA6}" presName="level3hierChild" presStyleCnt="0"/>
      <dgm:spPr/>
    </dgm:pt>
    <dgm:pt modelId="{110FB123-61BF-47F9-B61C-B141F1FD2502}" type="pres">
      <dgm:prSet presAssocID="{05C11ACA-89C0-4602-95CD-F917ADE55BE2}" presName="conn2-1" presStyleLbl="parChTrans1D2" presStyleIdx="1" presStyleCnt="3"/>
      <dgm:spPr/>
      <dgm:t>
        <a:bodyPr/>
        <a:lstStyle/>
        <a:p>
          <a:endParaRPr lang="ru-RU"/>
        </a:p>
      </dgm:t>
    </dgm:pt>
    <dgm:pt modelId="{3A55E37D-9E42-4B6A-A1C8-689E46E9FD14}" type="pres">
      <dgm:prSet presAssocID="{05C11ACA-89C0-4602-95CD-F917ADE55BE2}" presName="connTx" presStyleLbl="parChTrans1D2" presStyleIdx="1" presStyleCnt="3"/>
      <dgm:spPr/>
      <dgm:t>
        <a:bodyPr/>
        <a:lstStyle/>
        <a:p>
          <a:endParaRPr lang="ru-RU"/>
        </a:p>
      </dgm:t>
    </dgm:pt>
    <dgm:pt modelId="{5D92B122-7C6F-400F-BF7D-08260EE07A85}" type="pres">
      <dgm:prSet presAssocID="{B2A0863E-68A0-4F72-96E9-8B5E1F08DB3A}" presName="root2" presStyleCnt="0"/>
      <dgm:spPr/>
    </dgm:pt>
    <dgm:pt modelId="{7D82C74B-A30E-4A3A-BC6B-FFA80D54B8BB}" type="pres">
      <dgm:prSet presAssocID="{B2A0863E-68A0-4F72-96E9-8B5E1F08DB3A}" presName="LevelTwoTextNode" presStyleLbl="node2" presStyleIdx="1" presStyleCnt="3">
        <dgm:presLayoutVars>
          <dgm:chPref val="3"/>
        </dgm:presLayoutVars>
      </dgm:prSet>
      <dgm:spPr/>
      <dgm:t>
        <a:bodyPr/>
        <a:lstStyle/>
        <a:p>
          <a:endParaRPr lang="ru-RU"/>
        </a:p>
      </dgm:t>
    </dgm:pt>
    <dgm:pt modelId="{33B21B50-A62E-4CCB-B831-12AB8786401D}" type="pres">
      <dgm:prSet presAssocID="{B2A0863E-68A0-4F72-96E9-8B5E1F08DB3A}" presName="level3hierChild" presStyleCnt="0"/>
      <dgm:spPr/>
    </dgm:pt>
    <dgm:pt modelId="{5564487D-9686-4610-98EB-99F2EF047281}" type="pres">
      <dgm:prSet presAssocID="{886767CB-0955-453C-9730-C3D01C097F47}" presName="conn2-1" presStyleLbl="parChTrans1D2" presStyleIdx="2" presStyleCnt="3"/>
      <dgm:spPr/>
      <dgm:t>
        <a:bodyPr/>
        <a:lstStyle/>
        <a:p>
          <a:endParaRPr lang="ru-RU"/>
        </a:p>
      </dgm:t>
    </dgm:pt>
    <dgm:pt modelId="{BBC05897-7C6C-40B3-9121-ECAF80A43B46}" type="pres">
      <dgm:prSet presAssocID="{886767CB-0955-453C-9730-C3D01C097F47}" presName="connTx" presStyleLbl="parChTrans1D2" presStyleIdx="2" presStyleCnt="3"/>
      <dgm:spPr/>
      <dgm:t>
        <a:bodyPr/>
        <a:lstStyle/>
        <a:p>
          <a:endParaRPr lang="ru-RU"/>
        </a:p>
      </dgm:t>
    </dgm:pt>
    <dgm:pt modelId="{E95A3CAC-ABB4-48E4-AC21-B74B3F2D3054}" type="pres">
      <dgm:prSet presAssocID="{34EF07B9-A790-447C-A05C-B233C40BB547}" presName="root2" presStyleCnt="0"/>
      <dgm:spPr/>
    </dgm:pt>
    <dgm:pt modelId="{E9670A8A-8B74-428C-BA5E-C9DC0C1653F6}" type="pres">
      <dgm:prSet presAssocID="{34EF07B9-A790-447C-A05C-B233C40BB547}" presName="LevelTwoTextNode" presStyleLbl="node2" presStyleIdx="2" presStyleCnt="3">
        <dgm:presLayoutVars>
          <dgm:chPref val="3"/>
        </dgm:presLayoutVars>
      </dgm:prSet>
      <dgm:spPr/>
      <dgm:t>
        <a:bodyPr/>
        <a:lstStyle/>
        <a:p>
          <a:endParaRPr lang="ru-RU"/>
        </a:p>
      </dgm:t>
    </dgm:pt>
    <dgm:pt modelId="{630280BF-DB75-4150-ACC9-718702936EC4}" type="pres">
      <dgm:prSet presAssocID="{34EF07B9-A790-447C-A05C-B233C40BB547}" presName="level3hierChild" presStyleCnt="0"/>
      <dgm:spPr/>
    </dgm:pt>
  </dgm:ptLst>
  <dgm:cxnLst>
    <dgm:cxn modelId="{F43C2F83-9AA5-4FC4-B234-3D3B72251B76}" type="presOf" srcId="{B2A0863E-68A0-4F72-96E9-8B5E1F08DB3A}" destId="{7D82C74B-A30E-4A3A-BC6B-FFA80D54B8BB}" srcOrd="0" destOrd="0" presId="urn:microsoft.com/office/officeart/2008/layout/HorizontalMultiLevelHierarchy"/>
    <dgm:cxn modelId="{F4E03602-79BD-495E-9106-0D9BF1DBB033}" type="presOf" srcId="{3C0D3405-7B97-485E-9A74-5F759B8FF1D9}" destId="{D2895B12-2D93-458C-99EE-940AE0FCD247}" srcOrd="0" destOrd="0" presId="urn:microsoft.com/office/officeart/2008/layout/HorizontalMultiLevelHierarchy"/>
    <dgm:cxn modelId="{790C547C-0654-43F0-8457-47878D115EBD}" type="presOf" srcId="{93797D94-398B-4B62-BECF-138E27DA669B}" destId="{D453CA6A-F5D9-4A00-BE50-48F72E3F47B4}" srcOrd="1" destOrd="0" presId="urn:microsoft.com/office/officeart/2008/layout/HorizontalMultiLevelHierarchy"/>
    <dgm:cxn modelId="{304423B4-EB3B-49AB-95BE-062B01B1A643}" type="presOf" srcId="{05C11ACA-89C0-4602-95CD-F917ADE55BE2}" destId="{110FB123-61BF-47F9-B61C-B141F1FD2502}" srcOrd="0" destOrd="0" presId="urn:microsoft.com/office/officeart/2008/layout/HorizontalMultiLevelHierarchy"/>
    <dgm:cxn modelId="{48E5457B-4095-4A04-AADE-A79E62852614}" type="presOf" srcId="{A09F4832-C8F7-4817-9F62-528C66F11A67}" destId="{56133197-C98A-4DEF-A78F-598CBFCD49B2}" srcOrd="0" destOrd="0" presId="urn:microsoft.com/office/officeart/2008/layout/HorizontalMultiLevelHierarchy"/>
    <dgm:cxn modelId="{06A50693-C1CA-4128-926F-8E8E76C7C1FE}" type="presOf" srcId="{886767CB-0955-453C-9730-C3D01C097F47}" destId="{BBC05897-7C6C-40B3-9121-ECAF80A43B46}" srcOrd="1" destOrd="0" presId="urn:microsoft.com/office/officeart/2008/layout/HorizontalMultiLevelHierarchy"/>
    <dgm:cxn modelId="{15A03529-5162-4B95-84FD-7826C3AF2EB1}" srcId="{3C0D3405-7B97-485E-9A74-5F759B8FF1D9}" destId="{B2A0863E-68A0-4F72-96E9-8B5E1F08DB3A}" srcOrd="1" destOrd="0" parTransId="{05C11ACA-89C0-4602-95CD-F917ADE55BE2}" sibTransId="{5715C2C6-B6A4-4706-ABF8-1EDE136727C4}"/>
    <dgm:cxn modelId="{7107FEDD-83A0-40B9-B4E2-4470C5F4EB32}" type="presOf" srcId="{34EF07B9-A790-447C-A05C-B233C40BB547}" destId="{E9670A8A-8B74-428C-BA5E-C9DC0C1653F6}" srcOrd="0" destOrd="0" presId="urn:microsoft.com/office/officeart/2008/layout/HorizontalMultiLevelHierarchy"/>
    <dgm:cxn modelId="{5A61D2CC-3F25-4C00-A8C8-16F6C8483A65}" srcId="{3C0D3405-7B97-485E-9A74-5F759B8FF1D9}" destId="{BB42ABDC-7540-4603-AF62-4F38885DADA6}" srcOrd="0" destOrd="0" parTransId="{93797D94-398B-4B62-BECF-138E27DA669B}" sibTransId="{A929F4C6-2737-484C-9DC3-B7A1D885350E}"/>
    <dgm:cxn modelId="{3BA37811-2E29-43A2-9796-9CD1E8F51391}" srcId="{3C0D3405-7B97-485E-9A74-5F759B8FF1D9}" destId="{34EF07B9-A790-447C-A05C-B233C40BB547}" srcOrd="2" destOrd="0" parTransId="{886767CB-0955-453C-9730-C3D01C097F47}" sibTransId="{4CDF3CD5-01D2-4D34-9CEF-AD10BB5381F0}"/>
    <dgm:cxn modelId="{E4603CAE-E7B8-4EFC-A9A7-4AF92F971D02}" type="presOf" srcId="{886767CB-0955-453C-9730-C3D01C097F47}" destId="{5564487D-9686-4610-98EB-99F2EF047281}" srcOrd="0" destOrd="0" presId="urn:microsoft.com/office/officeart/2008/layout/HorizontalMultiLevelHierarchy"/>
    <dgm:cxn modelId="{C70B113A-79EC-4892-ABF9-A355082AAF6C}" type="presOf" srcId="{93797D94-398B-4B62-BECF-138E27DA669B}" destId="{7D82B29C-E7D3-4A4E-9CCE-1AB31942200D}" srcOrd="0" destOrd="0" presId="urn:microsoft.com/office/officeart/2008/layout/HorizontalMultiLevelHierarchy"/>
    <dgm:cxn modelId="{9C5E01A6-142A-4DC9-85D8-3AF488180A28}" type="presOf" srcId="{05C11ACA-89C0-4602-95CD-F917ADE55BE2}" destId="{3A55E37D-9E42-4B6A-A1C8-689E46E9FD14}" srcOrd="1" destOrd="0" presId="urn:microsoft.com/office/officeart/2008/layout/HorizontalMultiLevelHierarchy"/>
    <dgm:cxn modelId="{F457367A-8446-4F5B-B52C-B31C60F25ACE}" type="presOf" srcId="{BB42ABDC-7540-4603-AF62-4F38885DADA6}" destId="{289B2203-09F3-4BDC-893B-B0FF7EE256C6}" srcOrd="0" destOrd="0" presId="urn:microsoft.com/office/officeart/2008/layout/HorizontalMultiLevelHierarchy"/>
    <dgm:cxn modelId="{2A2F9BDD-97E2-4E69-A36B-677B6EC96B9D}" srcId="{A09F4832-C8F7-4817-9F62-528C66F11A67}" destId="{3C0D3405-7B97-485E-9A74-5F759B8FF1D9}" srcOrd="0" destOrd="0" parTransId="{8858C5B2-5F9B-4E7C-AE9F-FE07636D5A34}" sibTransId="{4B6FEE7A-43E6-44DC-AB62-40A68319B3C9}"/>
    <dgm:cxn modelId="{F7F9C5EF-2046-4A31-A79A-1F445249322C}" type="presParOf" srcId="{56133197-C98A-4DEF-A78F-598CBFCD49B2}" destId="{9A1F8134-CDD8-4126-887F-27CAE708B310}" srcOrd="0" destOrd="0" presId="urn:microsoft.com/office/officeart/2008/layout/HorizontalMultiLevelHierarchy"/>
    <dgm:cxn modelId="{8ECB2C9B-8B37-460F-B0C6-4214EC858265}" type="presParOf" srcId="{9A1F8134-CDD8-4126-887F-27CAE708B310}" destId="{D2895B12-2D93-458C-99EE-940AE0FCD247}" srcOrd="0" destOrd="0" presId="urn:microsoft.com/office/officeart/2008/layout/HorizontalMultiLevelHierarchy"/>
    <dgm:cxn modelId="{21992D2B-8079-4B3A-984B-21BD4F6951D3}" type="presParOf" srcId="{9A1F8134-CDD8-4126-887F-27CAE708B310}" destId="{5BEB0024-96E6-44E4-9B37-10CDBA20E2C8}" srcOrd="1" destOrd="0" presId="urn:microsoft.com/office/officeart/2008/layout/HorizontalMultiLevelHierarchy"/>
    <dgm:cxn modelId="{9A069331-C41C-457B-A474-D55C89F0B8DC}" type="presParOf" srcId="{5BEB0024-96E6-44E4-9B37-10CDBA20E2C8}" destId="{7D82B29C-E7D3-4A4E-9CCE-1AB31942200D}" srcOrd="0" destOrd="0" presId="urn:microsoft.com/office/officeart/2008/layout/HorizontalMultiLevelHierarchy"/>
    <dgm:cxn modelId="{F052F35E-8A8F-4E7B-BC69-00DB4DEFB4EF}" type="presParOf" srcId="{7D82B29C-E7D3-4A4E-9CCE-1AB31942200D}" destId="{D453CA6A-F5D9-4A00-BE50-48F72E3F47B4}" srcOrd="0" destOrd="0" presId="urn:microsoft.com/office/officeart/2008/layout/HorizontalMultiLevelHierarchy"/>
    <dgm:cxn modelId="{92D4DEA8-629E-4AF6-B26F-69A3746553E4}" type="presParOf" srcId="{5BEB0024-96E6-44E4-9B37-10CDBA20E2C8}" destId="{4F5D2645-BF7B-423A-ACD9-73ABDA83F304}" srcOrd="1" destOrd="0" presId="urn:microsoft.com/office/officeart/2008/layout/HorizontalMultiLevelHierarchy"/>
    <dgm:cxn modelId="{231A5EB1-0C1C-4D02-BA3C-FA7DA1BF148C}" type="presParOf" srcId="{4F5D2645-BF7B-423A-ACD9-73ABDA83F304}" destId="{289B2203-09F3-4BDC-893B-B0FF7EE256C6}" srcOrd="0" destOrd="0" presId="urn:microsoft.com/office/officeart/2008/layout/HorizontalMultiLevelHierarchy"/>
    <dgm:cxn modelId="{C6BDB8E5-F824-4B12-BFF5-136DE035C017}" type="presParOf" srcId="{4F5D2645-BF7B-423A-ACD9-73ABDA83F304}" destId="{0293A3CD-9D0D-4DD4-9F08-6DDB46B347EE}" srcOrd="1" destOrd="0" presId="urn:microsoft.com/office/officeart/2008/layout/HorizontalMultiLevelHierarchy"/>
    <dgm:cxn modelId="{B871CE08-A674-4402-B71B-83B6409CB660}" type="presParOf" srcId="{5BEB0024-96E6-44E4-9B37-10CDBA20E2C8}" destId="{110FB123-61BF-47F9-B61C-B141F1FD2502}" srcOrd="2" destOrd="0" presId="urn:microsoft.com/office/officeart/2008/layout/HorizontalMultiLevelHierarchy"/>
    <dgm:cxn modelId="{F41D6319-956D-4A98-B528-AED2586C829B}" type="presParOf" srcId="{110FB123-61BF-47F9-B61C-B141F1FD2502}" destId="{3A55E37D-9E42-4B6A-A1C8-689E46E9FD14}" srcOrd="0" destOrd="0" presId="urn:microsoft.com/office/officeart/2008/layout/HorizontalMultiLevelHierarchy"/>
    <dgm:cxn modelId="{FB5A98FA-17F2-4FC1-AF91-0967E8AB2001}" type="presParOf" srcId="{5BEB0024-96E6-44E4-9B37-10CDBA20E2C8}" destId="{5D92B122-7C6F-400F-BF7D-08260EE07A85}" srcOrd="3" destOrd="0" presId="urn:microsoft.com/office/officeart/2008/layout/HorizontalMultiLevelHierarchy"/>
    <dgm:cxn modelId="{F14CD0D7-D15B-4063-B2A1-43CE8436E655}" type="presParOf" srcId="{5D92B122-7C6F-400F-BF7D-08260EE07A85}" destId="{7D82C74B-A30E-4A3A-BC6B-FFA80D54B8BB}" srcOrd="0" destOrd="0" presId="urn:microsoft.com/office/officeart/2008/layout/HorizontalMultiLevelHierarchy"/>
    <dgm:cxn modelId="{D1C78CDE-1F00-4478-8184-BAB96AE82F8A}" type="presParOf" srcId="{5D92B122-7C6F-400F-BF7D-08260EE07A85}" destId="{33B21B50-A62E-4CCB-B831-12AB8786401D}" srcOrd="1" destOrd="0" presId="urn:microsoft.com/office/officeart/2008/layout/HorizontalMultiLevelHierarchy"/>
    <dgm:cxn modelId="{D9763EF2-1F1F-4BD2-83F2-128317AE2665}" type="presParOf" srcId="{5BEB0024-96E6-44E4-9B37-10CDBA20E2C8}" destId="{5564487D-9686-4610-98EB-99F2EF047281}" srcOrd="4" destOrd="0" presId="urn:microsoft.com/office/officeart/2008/layout/HorizontalMultiLevelHierarchy"/>
    <dgm:cxn modelId="{D72EFDD5-B341-4B38-9D52-D02F2534DCA6}" type="presParOf" srcId="{5564487D-9686-4610-98EB-99F2EF047281}" destId="{BBC05897-7C6C-40B3-9121-ECAF80A43B46}" srcOrd="0" destOrd="0" presId="urn:microsoft.com/office/officeart/2008/layout/HorizontalMultiLevelHierarchy"/>
    <dgm:cxn modelId="{691E0E79-CEA4-4BF0-AFEF-2EA94DAA8D65}" type="presParOf" srcId="{5BEB0024-96E6-44E4-9B37-10CDBA20E2C8}" destId="{E95A3CAC-ABB4-48E4-AC21-B74B3F2D3054}" srcOrd="5" destOrd="0" presId="urn:microsoft.com/office/officeart/2008/layout/HorizontalMultiLevelHierarchy"/>
    <dgm:cxn modelId="{4D9B6EFC-3A4E-4FF1-8E57-EE4048EF607C}" type="presParOf" srcId="{E95A3CAC-ABB4-48E4-AC21-B74B3F2D3054}" destId="{E9670A8A-8B74-428C-BA5E-C9DC0C1653F6}" srcOrd="0" destOrd="0" presId="urn:microsoft.com/office/officeart/2008/layout/HorizontalMultiLevelHierarchy"/>
    <dgm:cxn modelId="{F58629A0-A0C0-41B8-AC63-D97D10591DC2}" type="presParOf" srcId="{E95A3CAC-ABB4-48E4-AC21-B74B3F2D3054}" destId="{630280BF-DB75-4150-ACC9-718702936EC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64487D-9686-4610-98EB-99F2EF047281}">
      <dsp:nvSpPr>
        <dsp:cNvPr id="0" name=""/>
        <dsp:cNvSpPr/>
      </dsp:nvSpPr>
      <dsp:spPr>
        <a:xfrm>
          <a:off x="2688802" y="2556284"/>
          <a:ext cx="637230" cy="1214234"/>
        </a:xfrm>
        <a:custGeom>
          <a:avLst/>
          <a:gdLst/>
          <a:ahLst/>
          <a:cxnLst/>
          <a:rect l="0" t="0" r="0" b="0"/>
          <a:pathLst>
            <a:path>
              <a:moveTo>
                <a:pt x="0" y="0"/>
              </a:moveTo>
              <a:lnTo>
                <a:pt x="318615" y="0"/>
              </a:lnTo>
              <a:lnTo>
                <a:pt x="318615" y="1214234"/>
              </a:lnTo>
              <a:lnTo>
                <a:pt x="637230" y="12142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73135" y="3129119"/>
        <a:ext cx="68564" cy="68564"/>
      </dsp:txXfrm>
    </dsp:sp>
    <dsp:sp modelId="{110FB123-61BF-47F9-B61C-B141F1FD2502}">
      <dsp:nvSpPr>
        <dsp:cNvPr id="0" name=""/>
        <dsp:cNvSpPr/>
      </dsp:nvSpPr>
      <dsp:spPr>
        <a:xfrm>
          <a:off x="2688802" y="2510564"/>
          <a:ext cx="637230" cy="91440"/>
        </a:xfrm>
        <a:custGeom>
          <a:avLst/>
          <a:gdLst/>
          <a:ahLst/>
          <a:cxnLst/>
          <a:rect l="0" t="0" r="0" b="0"/>
          <a:pathLst>
            <a:path>
              <a:moveTo>
                <a:pt x="0" y="45720"/>
              </a:moveTo>
              <a:lnTo>
                <a:pt x="637230" y="4572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91487" y="2540353"/>
        <a:ext cx="31861" cy="31861"/>
      </dsp:txXfrm>
    </dsp:sp>
    <dsp:sp modelId="{7D82B29C-E7D3-4A4E-9CCE-1AB31942200D}">
      <dsp:nvSpPr>
        <dsp:cNvPr id="0" name=""/>
        <dsp:cNvSpPr/>
      </dsp:nvSpPr>
      <dsp:spPr>
        <a:xfrm>
          <a:off x="2688802" y="1342049"/>
          <a:ext cx="637230" cy="1214234"/>
        </a:xfrm>
        <a:custGeom>
          <a:avLst/>
          <a:gdLst/>
          <a:ahLst/>
          <a:cxnLst/>
          <a:rect l="0" t="0" r="0" b="0"/>
          <a:pathLst>
            <a:path>
              <a:moveTo>
                <a:pt x="0" y="1214234"/>
              </a:moveTo>
              <a:lnTo>
                <a:pt x="318615" y="1214234"/>
              </a:lnTo>
              <a:lnTo>
                <a:pt x="318615" y="0"/>
              </a:lnTo>
              <a:lnTo>
                <a:pt x="637230" y="0"/>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73135" y="1914884"/>
        <a:ext cx="68564" cy="68564"/>
      </dsp:txXfrm>
    </dsp:sp>
    <dsp:sp modelId="{D2895B12-2D93-458C-99EE-940AE0FCD247}">
      <dsp:nvSpPr>
        <dsp:cNvPr id="0" name=""/>
        <dsp:cNvSpPr/>
      </dsp:nvSpPr>
      <dsp:spPr>
        <a:xfrm rot="16200000">
          <a:off x="-353175" y="2070590"/>
          <a:ext cx="5112568" cy="9713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ru-RU" sz="6500" kern="1200" dirty="0" smtClean="0"/>
            <a:t>дизартрия</a:t>
          </a:r>
          <a:endParaRPr lang="ru-RU" sz="6500" kern="1200" dirty="0"/>
        </a:p>
      </dsp:txBody>
      <dsp:txXfrm>
        <a:off x="-353175" y="2070590"/>
        <a:ext cx="5112568" cy="971387"/>
      </dsp:txXfrm>
    </dsp:sp>
    <dsp:sp modelId="{289B2203-09F3-4BDC-893B-B0FF7EE256C6}">
      <dsp:nvSpPr>
        <dsp:cNvPr id="0" name=""/>
        <dsp:cNvSpPr/>
      </dsp:nvSpPr>
      <dsp:spPr>
        <a:xfrm>
          <a:off x="3326033" y="856355"/>
          <a:ext cx="3186152" cy="9713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smtClean="0"/>
            <a:t>Лёгкая степень</a:t>
          </a:r>
        </a:p>
        <a:p>
          <a:pPr lvl="0" algn="ctr" defTabSz="711200">
            <a:lnSpc>
              <a:spcPct val="90000"/>
            </a:lnSpc>
            <a:spcBef>
              <a:spcPct val="0"/>
            </a:spcBef>
            <a:spcAft>
              <a:spcPct val="35000"/>
            </a:spcAft>
          </a:pPr>
          <a:r>
            <a:rPr lang="ru-RU" sz="1600" kern="1200" dirty="0" smtClean="0"/>
            <a:t>невозможность реализовать сложные артикуляционные позы для звуков позднего генеза </a:t>
          </a:r>
          <a:endParaRPr lang="ru-RU" sz="1600" kern="1200" dirty="0"/>
        </a:p>
      </dsp:txBody>
      <dsp:txXfrm>
        <a:off x="3326033" y="856355"/>
        <a:ext cx="3186152" cy="971387"/>
      </dsp:txXfrm>
    </dsp:sp>
    <dsp:sp modelId="{7D82C74B-A30E-4A3A-BC6B-FFA80D54B8BB}">
      <dsp:nvSpPr>
        <dsp:cNvPr id="0" name=""/>
        <dsp:cNvSpPr/>
      </dsp:nvSpPr>
      <dsp:spPr>
        <a:xfrm>
          <a:off x="3326033" y="2070590"/>
          <a:ext cx="3186152" cy="9713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smtClean="0"/>
            <a:t>Средняя степень</a:t>
          </a:r>
        </a:p>
        <a:p>
          <a:pPr lvl="0" algn="ctr" defTabSz="711200">
            <a:lnSpc>
              <a:spcPct val="90000"/>
            </a:lnSpc>
            <a:spcBef>
              <a:spcPct val="0"/>
            </a:spcBef>
            <a:spcAft>
              <a:spcPct val="35000"/>
            </a:spcAft>
          </a:pPr>
          <a:r>
            <a:rPr lang="ru-RU" sz="1600" kern="1200" dirty="0" smtClean="0"/>
            <a:t>Невозможность реализовать артикуляционные позы звуков </a:t>
          </a:r>
          <a:endParaRPr lang="ru-RU" sz="1600" kern="1200" dirty="0"/>
        </a:p>
      </dsp:txBody>
      <dsp:txXfrm>
        <a:off x="3326033" y="2070590"/>
        <a:ext cx="3186152" cy="971387"/>
      </dsp:txXfrm>
    </dsp:sp>
    <dsp:sp modelId="{E9670A8A-8B74-428C-BA5E-C9DC0C1653F6}">
      <dsp:nvSpPr>
        <dsp:cNvPr id="0" name=""/>
        <dsp:cNvSpPr/>
      </dsp:nvSpPr>
      <dsp:spPr>
        <a:xfrm>
          <a:off x="3326033" y="3284824"/>
          <a:ext cx="3186152" cy="97138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smtClean="0"/>
            <a:t>Тяжёлая степень (</a:t>
          </a:r>
          <a:r>
            <a:rPr lang="ru-RU" sz="1600" b="1" kern="1200" dirty="0" err="1" smtClean="0"/>
            <a:t>анартрия</a:t>
          </a:r>
          <a:r>
            <a:rPr lang="ru-RU" sz="1600" b="1" kern="1200" dirty="0" smtClean="0"/>
            <a:t>)</a:t>
          </a:r>
        </a:p>
        <a:p>
          <a:pPr lvl="0" algn="ctr" defTabSz="711200">
            <a:lnSpc>
              <a:spcPct val="90000"/>
            </a:lnSpc>
            <a:spcBef>
              <a:spcPct val="0"/>
            </a:spcBef>
            <a:spcAft>
              <a:spcPct val="35000"/>
            </a:spcAft>
          </a:pPr>
          <a:r>
            <a:rPr lang="ru-RU" sz="1600" kern="1200" dirty="0" smtClean="0"/>
            <a:t>невозможность управления</a:t>
          </a:r>
        </a:p>
        <a:p>
          <a:pPr lvl="0" algn="ctr" defTabSz="711200">
            <a:lnSpc>
              <a:spcPct val="90000"/>
            </a:lnSpc>
            <a:spcBef>
              <a:spcPct val="0"/>
            </a:spcBef>
            <a:spcAft>
              <a:spcPct val="35000"/>
            </a:spcAft>
          </a:pPr>
          <a:r>
            <a:rPr lang="ru-RU" sz="1600" kern="1200" dirty="0" smtClean="0"/>
            <a:t> мышцами ротовой полости </a:t>
          </a:r>
          <a:endParaRPr lang="ru-RU" sz="1600" kern="1200" dirty="0"/>
        </a:p>
      </dsp:txBody>
      <dsp:txXfrm>
        <a:off x="3326033" y="3284824"/>
        <a:ext cx="3186152" cy="97138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8D2C8AA6-3F02-4C4C-994C-81B034C42F84}" type="datetimeFigureOut">
              <a:rPr lang="ru-RU" smtClean="0"/>
              <a:t>29.10.2025</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3522F42-94B8-4D58-938B-46BAC9C72E55}"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D2C8AA6-3F02-4C4C-994C-81B034C42F84}" type="datetimeFigureOut">
              <a:rPr lang="ru-RU" smtClean="0"/>
              <a:t>29.10.2025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8D2C8AA6-3F02-4C4C-994C-81B034C42F84}" type="datetimeFigureOut">
              <a:rPr lang="ru-RU" smtClean="0"/>
              <a:t>29.10.2025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D2C8AA6-3F02-4C4C-994C-81B034C42F84}" type="datetimeFigureOut">
              <a:rPr lang="ru-RU" smtClean="0"/>
              <a:t>29.10.2025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8D2C8AA6-3F02-4C4C-994C-81B034C42F84}" type="datetimeFigureOut">
              <a:rPr lang="ru-RU" smtClean="0"/>
              <a:t>29.10.2025</a:t>
            </a:fld>
            <a:endParaRPr lang="ru-RU"/>
          </a:p>
        </p:txBody>
      </p:sp>
      <p:sp>
        <p:nvSpPr>
          <p:cNvPr id="27" name="Номер слайда 26"/>
          <p:cNvSpPr>
            <a:spLocks noGrp="1"/>
          </p:cNvSpPr>
          <p:nvPr>
            <p:ph type="sldNum" sz="quarter" idx="11"/>
          </p:nvPr>
        </p:nvSpPr>
        <p:spPr/>
        <p:txBody>
          <a:bodyPr rtlCol="0"/>
          <a:lstStyle/>
          <a:p>
            <a:fld id="{63522F42-94B8-4D58-938B-46BAC9C72E55}"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8D2C8AA6-3F02-4C4C-994C-81B034C42F84}" type="datetimeFigureOut">
              <a:rPr lang="ru-RU" smtClean="0"/>
              <a:t>29.10.2025</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63522F42-94B8-4D58-938B-46BAC9C72E5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D2C8AA6-3F02-4C4C-994C-81B034C42F84}" type="datetimeFigureOut">
              <a:rPr lang="ru-RU" smtClean="0"/>
              <a:t>29.10.2025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D2C8AA6-3F02-4C4C-994C-81B034C42F84}" type="datetimeFigureOut">
              <a:rPr lang="ru-RU" smtClean="0"/>
              <a:t>29.10.2025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8D2C8AA6-3F02-4C4C-994C-81B034C42F84}" type="datetimeFigureOut">
              <a:rPr lang="ru-RU" smtClean="0"/>
              <a:t>29.10.2025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D2C8AA6-3F02-4C4C-994C-81B034C42F84}" type="datetimeFigureOut">
              <a:rPr lang="ru-RU" smtClean="0"/>
              <a:t>29.10.2025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D2C8AA6-3F02-4C4C-994C-81B034C42F84}" type="datetimeFigureOut">
              <a:rPr lang="ru-RU" smtClean="0"/>
              <a:t>29.10.2025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522F42-94B8-4D58-938B-46BAC9C72E5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D2C8AA6-3F02-4C4C-994C-81B034C42F84}" type="datetimeFigureOut">
              <a:rPr lang="ru-RU" smtClean="0"/>
              <a:t>29.10.2025</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3522F42-94B8-4D58-938B-46BAC9C72E5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Диагностика без ошибок: как анализировать симптомы речевых нарушений у детей дошкольного возраста</a:t>
            </a:r>
          </a:p>
        </p:txBody>
      </p:sp>
      <p:sp>
        <p:nvSpPr>
          <p:cNvPr id="3" name="Подзаголовок 2"/>
          <p:cNvSpPr>
            <a:spLocks noGrp="1"/>
          </p:cNvSpPr>
          <p:nvPr>
            <p:ph type="subTitle" idx="1"/>
          </p:nvPr>
        </p:nvSpPr>
        <p:spPr/>
        <p:txBody>
          <a:bodyPr/>
          <a:lstStyle/>
          <a:p>
            <a:endParaRPr lang="ru-RU" dirty="0" smtClean="0"/>
          </a:p>
          <a:p>
            <a:r>
              <a:rPr lang="ru-RU" b="1" dirty="0"/>
              <a:t>у</a:t>
            </a:r>
            <a:r>
              <a:rPr lang="ru-RU" b="1" dirty="0" smtClean="0"/>
              <a:t>читель-логопед </a:t>
            </a:r>
          </a:p>
          <a:p>
            <a:r>
              <a:rPr lang="ru-RU" b="1" dirty="0" smtClean="0"/>
              <a:t>Аверина </a:t>
            </a:r>
            <a:r>
              <a:rPr lang="ru-RU" b="1" dirty="0"/>
              <a:t>Е</a:t>
            </a:r>
            <a:r>
              <a:rPr lang="ru-RU" b="1" dirty="0" smtClean="0"/>
              <a:t>лена Петровна</a:t>
            </a:r>
            <a:endParaRPr lang="ru-RU" b="1" dirty="0"/>
          </a:p>
        </p:txBody>
      </p:sp>
    </p:spTree>
    <p:extLst>
      <p:ext uri="{BB962C8B-B14F-4D97-AF65-F5344CB8AC3E}">
        <p14:creationId xmlns:p14="http://schemas.microsoft.com/office/powerpoint/2010/main" val="31557561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План:</a:t>
            </a:r>
            <a:endParaRPr lang="ru-RU" sz="3200" b="1" dirty="0"/>
          </a:p>
        </p:txBody>
      </p:sp>
      <p:sp>
        <p:nvSpPr>
          <p:cNvPr id="3" name="Объект 2"/>
          <p:cNvSpPr>
            <a:spLocks noGrp="1"/>
          </p:cNvSpPr>
          <p:nvPr>
            <p:ph idx="1"/>
          </p:nvPr>
        </p:nvSpPr>
        <p:spPr/>
        <p:txBody>
          <a:bodyPr>
            <a:normAutofit/>
          </a:bodyPr>
          <a:lstStyle/>
          <a:p>
            <a:r>
              <a:rPr lang="ru-RU" dirty="0" smtClean="0"/>
              <a:t>Основные задачи и направления дифференциальной диагностики;</a:t>
            </a:r>
          </a:p>
          <a:p>
            <a:pPr lvl="0"/>
            <a:r>
              <a:rPr lang="ru-RU" dirty="0"/>
              <a:t>критерии дифференциальной диагностики речевых нарушений;</a:t>
            </a:r>
          </a:p>
          <a:p>
            <a:pPr lvl="0"/>
            <a:r>
              <a:rPr lang="ru-RU" dirty="0"/>
              <a:t>определение степени выраженности речевого нарушения;</a:t>
            </a:r>
          </a:p>
          <a:p>
            <a:pPr lvl="0"/>
            <a:r>
              <a:rPr lang="ru-RU" dirty="0"/>
              <a:t>особенности диагностики </a:t>
            </a:r>
            <a:r>
              <a:rPr lang="ru-RU" dirty="0" err="1"/>
              <a:t>безречевых</a:t>
            </a:r>
            <a:r>
              <a:rPr lang="ru-RU" dirty="0"/>
              <a:t> детей;</a:t>
            </a:r>
          </a:p>
          <a:p>
            <a:r>
              <a:rPr lang="ru-RU" dirty="0" smtClean="0"/>
              <a:t>кейсы </a:t>
            </a:r>
            <a:r>
              <a:rPr lang="ru-RU" dirty="0"/>
              <a:t>из практики.</a:t>
            </a:r>
          </a:p>
        </p:txBody>
      </p:sp>
    </p:spTree>
    <p:extLst>
      <p:ext uri="{BB962C8B-B14F-4D97-AF65-F5344CB8AC3E}">
        <p14:creationId xmlns:p14="http://schemas.microsoft.com/office/powerpoint/2010/main" val="2353537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half" idx="1"/>
            <p:extLst>
              <p:ext uri="{D42A27DB-BD31-4B8C-83A1-F6EECF244321}">
                <p14:modId xmlns:p14="http://schemas.microsoft.com/office/powerpoint/2010/main" val="195950231"/>
              </p:ext>
            </p:extLst>
          </p:nvPr>
        </p:nvGraphicFramePr>
        <p:xfrm>
          <a:off x="251520" y="404664"/>
          <a:ext cx="4392488" cy="4598442"/>
        </p:xfrm>
        <a:graphic>
          <a:graphicData uri="http://schemas.openxmlformats.org/drawingml/2006/chart">
            <c:chart xmlns:c="http://schemas.openxmlformats.org/drawingml/2006/chart" xmlns:r="http://schemas.openxmlformats.org/officeDocument/2006/relationships" r:id="rId2"/>
          </a:graphicData>
        </a:graphic>
      </p:graphicFrame>
      <p:pic>
        <p:nvPicPr>
          <p:cNvPr id="5" name="Объект 3"/>
          <p:cNvPicPr/>
          <p:nvPr/>
        </p:nvPicPr>
        <p:blipFill rotWithShape="1">
          <a:blip r:embed="rId3"/>
          <a:srcRect l="16667" r="16507"/>
          <a:stretch/>
        </p:blipFill>
        <p:spPr bwMode="auto">
          <a:xfrm>
            <a:off x="4695800" y="3068959"/>
            <a:ext cx="4475981" cy="37443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587396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smtClean="0"/>
              <a:t>Основная задача дифференциальной диагностики</a:t>
            </a:r>
            <a:endParaRPr lang="ru-RU" sz="3200" b="1" dirty="0"/>
          </a:p>
        </p:txBody>
      </p:sp>
      <p:sp>
        <p:nvSpPr>
          <p:cNvPr id="3" name="Объект 2"/>
          <p:cNvSpPr>
            <a:spLocks noGrp="1"/>
          </p:cNvSpPr>
          <p:nvPr>
            <p:ph idx="1"/>
          </p:nvPr>
        </p:nvSpPr>
        <p:spPr/>
        <p:txBody>
          <a:bodyPr/>
          <a:lstStyle/>
          <a:p>
            <a:endParaRPr lang="ru-RU" dirty="0" smtClean="0"/>
          </a:p>
          <a:p>
            <a:r>
              <a:rPr lang="ru-RU" dirty="0" smtClean="0"/>
              <a:t>выявление </a:t>
            </a:r>
            <a:r>
              <a:rPr lang="ru-RU" dirty="0"/>
              <a:t>нарушения в развитии </a:t>
            </a:r>
            <a:r>
              <a:rPr lang="ru-RU" dirty="0" smtClean="0"/>
              <a:t>ребёнка </a:t>
            </a:r>
            <a:r>
              <a:rPr lang="ru-RU" dirty="0"/>
              <a:t>с соотнесением данного конкретного случая к определенному варианту </a:t>
            </a:r>
            <a:r>
              <a:rPr lang="ru-RU" dirty="0" err="1"/>
              <a:t>дизонтогенеза</a:t>
            </a:r>
            <a:r>
              <a:rPr lang="ru-RU" dirty="0"/>
              <a:t>. </a:t>
            </a:r>
          </a:p>
        </p:txBody>
      </p:sp>
    </p:spTree>
    <p:extLst>
      <p:ext uri="{BB962C8B-B14F-4D97-AF65-F5344CB8AC3E}">
        <p14:creationId xmlns:p14="http://schemas.microsoft.com/office/powerpoint/2010/main" val="660099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normAutofit/>
          </a:bodyPr>
          <a:lstStyle/>
          <a:p>
            <a:r>
              <a:rPr lang="ru-RU" sz="3200" b="1" dirty="0" smtClean="0"/>
              <a:t>Рома, 4 г. 9 мес. </a:t>
            </a:r>
            <a:br>
              <a:rPr lang="ru-RU" sz="3200" b="1" dirty="0" smtClean="0"/>
            </a:br>
            <a:r>
              <a:rPr lang="ru-RU" sz="2800" b="1" dirty="0" smtClean="0"/>
              <a:t>Анамнез</a:t>
            </a:r>
            <a:endParaRPr lang="ru-RU" sz="2800" b="1" dirty="0"/>
          </a:p>
        </p:txBody>
      </p:sp>
      <p:sp>
        <p:nvSpPr>
          <p:cNvPr id="3" name="Объект 2"/>
          <p:cNvSpPr>
            <a:spLocks noGrp="1"/>
          </p:cNvSpPr>
          <p:nvPr>
            <p:ph idx="1"/>
          </p:nvPr>
        </p:nvSpPr>
        <p:spPr>
          <a:xfrm>
            <a:off x="107504" y="1600200"/>
            <a:ext cx="8856984" cy="5069160"/>
          </a:xfrm>
        </p:spPr>
        <p:txBody>
          <a:bodyPr>
            <a:normAutofit fontScale="47500" lnSpcReduction="20000"/>
          </a:bodyPr>
          <a:lstStyle/>
          <a:p>
            <a:r>
              <a:rPr lang="ru-RU" sz="3300" dirty="0" smtClean="0"/>
              <a:t> </a:t>
            </a:r>
            <a:r>
              <a:rPr lang="ru-RU" sz="3300" dirty="0"/>
              <a:t>Беременность: от 2 беременности, протекавшей: со 2-го триместра – варикозная болезнь нижних конечностей, 22-23 </a:t>
            </a:r>
            <a:r>
              <a:rPr lang="ru-RU" sz="3300" dirty="0" err="1"/>
              <a:t>нед</a:t>
            </a:r>
            <a:r>
              <a:rPr lang="ru-RU" sz="3300" dirty="0"/>
              <a:t>. – </a:t>
            </a:r>
            <a:r>
              <a:rPr lang="ru-RU" sz="3300" dirty="0" err="1"/>
              <a:t>стац</a:t>
            </a:r>
            <a:r>
              <a:rPr lang="ru-RU" sz="3300" dirty="0"/>
              <a:t>. лечение по поводу плацентарной недостаточности. </a:t>
            </a:r>
            <a:endParaRPr lang="ru-RU" sz="3300" dirty="0" smtClean="0"/>
          </a:p>
          <a:p>
            <a:r>
              <a:rPr lang="ru-RU" sz="3300" dirty="0" smtClean="0"/>
              <a:t> </a:t>
            </a:r>
            <a:r>
              <a:rPr lang="ru-RU" sz="3300" dirty="0"/>
              <a:t>Роды: 1-е, в срок 39 недель, в головном </a:t>
            </a:r>
            <a:r>
              <a:rPr lang="ru-RU" sz="3300" dirty="0" err="1"/>
              <a:t>предлежании</a:t>
            </a:r>
            <a:r>
              <a:rPr lang="ru-RU" sz="3300" dirty="0"/>
              <a:t>, ОКС, протекавшие без осложнений, </a:t>
            </a:r>
            <a:r>
              <a:rPr lang="ru-RU" sz="3300" dirty="0" err="1"/>
              <a:t>Апгар</a:t>
            </a:r>
            <a:r>
              <a:rPr lang="ru-RU" sz="3300" dirty="0"/>
              <a:t> 7-9 баллов, вес 3900гр, рост 54 см </a:t>
            </a:r>
            <a:endParaRPr lang="ru-RU" sz="3300" dirty="0" smtClean="0"/>
          </a:p>
          <a:p>
            <a:r>
              <a:rPr lang="ru-RU" sz="3300" dirty="0" smtClean="0"/>
              <a:t>Особенности </a:t>
            </a:r>
            <a:r>
              <a:rPr lang="ru-RU" sz="3300" dirty="0"/>
              <a:t>первых дней жизни: состояние расценено как </a:t>
            </a:r>
            <a:r>
              <a:rPr lang="ru-RU" sz="3300" dirty="0" smtClean="0"/>
              <a:t>тяжёлое </a:t>
            </a:r>
            <a:r>
              <a:rPr lang="ru-RU" sz="3300" dirty="0"/>
              <a:t>за счет ДН 2 степени, </a:t>
            </a:r>
            <a:r>
              <a:rPr lang="ru-RU" sz="3300" dirty="0" err="1"/>
              <a:t>кислородозависимость</a:t>
            </a:r>
            <a:r>
              <a:rPr lang="ru-RU" sz="3300" dirty="0"/>
              <a:t>, степень зрелости – 38 недель, снижение мышечного тонуса, рефлексов. Помещен в </a:t>
            </a:r>
            <a:r>
              <a:rPr lang="ru-RU" sz="3300" dirty="0" err="1"/>
              <a:t>кювез</a:t>
            </a:r>
            <a:r>
              <a:rPr lang="ru-RU" sz="3300" dirty="0"/>
              <a:t>. Купирование дыхательных нарушений к 3-м суткам. </a:t>
            </a:r>
            <a:endParaRPr lang="ru-RU" sz="3300" dirty="0" smtClean="0"/>
          </a:p>
          <a:p>
            <a:r>
              <a:rPr lang="ru-RU" sz="3300" dirty="0" smtClean="0"/>
              <a:t>Диагноз </a:t>
            </a:r>
            <a:r>
              <a:rPr lang="ru-RU" sz="3300" dirty="0"/>
              <a:t>при выписке: ДН 2 </a:t>
            </a:r>
            <a:r>
              <a:rPr lang="ru-RU" sz="3300" dirty="0" smtClean="0"/>
              <a:t>ст</a:t>
            </a:r>
            <a:r>
              <a:rPr lang="ru-RU" sz="3300" dirty="0"/>
              <a:t>.</a:t>
            </a:r>
            <a:r>
              <a:rPr lang="ru-RU" sz="3300" dirty="0" smtClean="0"/>
              <a:t> </a:t>
            </a:r>
            <a:r>
              <a:rPr lang="ru-RU" sz="3300" dirty="0"/>
              <a:t>Церебральная ишемия средней </a:t>
            </a:r>
            <a:r>
              <a:rPr lang="ru-RU" sz="3300" dirty="0" smtClean="0"/>
              <a:t>тяжести, </a:t>
            </a:r>
            <a:r>
              <a:rPr lang="ru-RU" sz="3300" dirty="0"/>
              <a:t>острый </a:t>
            </a:r>
            <a:r>
              <a:rPr lang="ru-RU" sz="3300" dirty="0" smtClean="0"/>
              <a:t>период, </a:t>
            </a:r>
            <a:r>
              <a:rPr lang="ru-RU" sz="3300" dirty="0"/>
              <a:t>синдром угнетения.</a:t>
            </a:r>
          </a:p>
          <a:p>
            <a:r>
              <a:rPr lang="ru-RU" sz="3300" dirty="0" smtClean="0"/>
              <a:t> </a:t>
            </a:r>
            <a:r>
              <a:rPr lang="ru-RU" sz="3300" dirty="0"/>
              <a:t>Раннее психомоторное развитие: </a:t>
            </a:r>
            <a:r>
              <a:rPr lang="ru-RU" sz="3300" dirty="0" smtClean="0"/>
              <a:t>держит </a:t>
            </a:r>
            <a:r>
              <a:rPr lang="ru-RU" sz="3300" dirty="0"/>
              <a:t>голову - 3 </a:t>
            </a:r>
            <a:r>
              <a:rPr lang="ru-RU" sz="3300" dirty="0" err="1"/>
              <a:t>мес</a:t>
            </a:r>
            <a:r>
              <a:rPr lang="ru-RU" sz="3300" dirty="0"/>
              <a:t>; сидит -7,5 </a:t>
            </a:r>
            <a:r>
              <a:rPr lang="ru-RU" sz="3300" dirty="0" err="1"/>
              <a:t>мес</a:t>
            </a:r>
            <a:r>
              <a:rPr lang="ru-RU" sz="3300" dirty="0"/>
              <a:t>; ходит - 11 </a:t>
            </a:r>
            <a:r>
              <a:rPr lang="ru-RU" sz="3300" dirty="0" err="1"/>
              <a:t>мес</a:t>
            </a:r>
            <a:r>
              <a:rPr lang="ru-RU" sz="3300" dirty="0"/>
              <a:t>; </a:t>
            </a:r>
            <a:r>
              <a:rPr lang="ru-RU" sz="3300" dirty="0" err="1"/>
              <a:t>гуление</a:t>
            </a:r>
            <a:r>
              <a:rPr lang="ru-RU" sz="3300" dirty="0"/>
              <a:t> – 3 мес.; лепет – 6 мес.; отдельные слова 1,5 года, аморфная фраза 2 года 6 мес.; фразовая речь с 3,5 лет</a:t>
            </a:r>
            <a:r>
              <a:rPr lang="ru-RU" sz="3300" dirty="0" smtClean="0"/>
              <a:t>.</a:t>
            </a:r>
          </a:p>
          <a:p>
            <a:r>
              <a:rPr lang="ru-RU" sz="3300" dirty="0" smtClean="0"/>
              <a:t> Перенесённые </a:t>
            </a:r>
            <a:r>
              <a:rPr lang="ru-RU" sz="3300" dirty="0"/>
              <a:t>заболевания (в </a:t>
            </a:r>
            <a:r>
              <a:rPr lang="ru-RU" sz="3300" dirty="0" err="1"/>
              <a:t>т.ч</a:t>
            </a:r>
            <a:r>
              <a:rPr lang="ru-RU" sz="3300" dirty="0"/>
              <a:t>. инфекционные): ПП ЦНС гипоксического генеза, ВЧГ, СДН, </a:t>
            </a:r>
            <a:r>
              <a:rPr lang="ru-RU" sz="3300" dirty="0" smtClean="0"/>
              <a:t>синдром </a:t>
            </a:r>
            <a:r>
              <a:rPr lang="ru-RU" sz="3300" dirty="0"/>
              <a:t>повышенной нервно-рефлекторной возбудимости, </a:t>
            </a:r>
            <a:r>
              <a:rPr lang="ru-RU" sz="3300" dirty="0" smtClean="0"/>
              <a:t>бронхит</a:t>
            </a:r>
            <a:r>
              <a:rPr lang="ru-RU" sz="3300" dirty="0"/>
              <a:t>, ОРВИ, оперативное лечение грыжи белой линии живота (наркоз). </a:t>
            </a:r>
            <a:endParaRPr lang="ru-RU" sz="3300" dirty="0" smtClean="0"/>
          </a:p>
          <a:p>
            <a:r>
              <a:rPr lang="ru-RU" sz="3300" dirty="0" smtClean="0"/>
              <a:t> </a:t>
            </a:r>
            <a:r>
              <a:rPr lang="ru-RU" sz="3300" dirty="0"/>
              <a:t>На «Д» учете у невролога: • 2,5 года: РЭП, ТЗРР, </a:t>
            </a:r>
            <a:r>
              <a:rPr lang="ru-RU" sz="3300" dirty="0" smtClean="0"/>
              <a:t>синдром </a:t>
            </a:r>
            <a:r>
              <a:rPr lang="ru-RU" sz="3300" dirty="0" err="1"/>
              <a:t>тонусных</a:t>
            </a:r>
            <a:r>
              <a:rPr lang="ru-RU" sz="3300" dirty="0"/>
              <a:t> нарушений. • 4,5 года: </a:t>
            </a:r>
            <a:r>
              <a:rPr lang="ru-RU" sz="3300" dirty="0" smtClean="0"/>
              <a:t>РЭП. </a:t>
            </a:r>
            <a:r>
              <a:rPr lang="ru-RU" sz="3300" dirty="0"/>
              <a:t>Церебральная </a:t>
            </a:r>
            <a:r>
              <a:rPr lang="ru-RU" sz="3300" dirty="0" err="1" smtClean="0"/>
              <a:t>ангиодистония</a:t>
            </a:r>
            <a:r>
              <a:rPr lang="ru-RU" sz="3300" dirty="0"/>
              <a:t>.</a:t>
            </a:r>
            <a:r>
              <a:rPr lang="ru-RU" sz="3300" dirty="0" smtClean="0"/>
              <a:t> </a:t>
            </a:r>
            <a:r>
              <a:rPr lang="ru-RU" sz="3300" dirty="0"/>
              <a:t>Дизартрия. </a:t>
            </a:r>
            <a:endParaRPr lang="ru-RU" sz="3300" dirty="0" smtClean="0"/>
          </a:p>
          <a:p>
            <a:r>
              <a:rPr lang="ru-RU" sz="3300" dirty="0" smtClean="0"/>
              <a:t> </a:t>
            </a:r>
            <a:r>
              <a:rPr lang="ru-RU" sz="3300" dirty="0"/>
              <a:t>Регулярно получает лечение, курсы физиотерапии каждые 3-5 </a:t>
            </a:r>
            <a:r>
              <a:rPr lang="ru-RU" sz="3300" dirty="0" err="1"/>
              <a:t>мес</a:t>
            </a:r>
            <a:r>
              <a:rPr lang="ru-RU" sz="3300" dirty="0"/>
              <a:t>, занятия в секциях футбола, плавания.</a:t>
            </a:r>
          </a:p>
          <a:p>
            <a:endParaRPr lang="ru-RU" dirty="0"/>
          </a:p>
        </p:txBody>
      </p:sp>
    </p:spTree>
    <p:extLst>
      <p:ext uri="{BB962C8B-B14F-4D97-AF65-F5344CB8AC3E}">
        <p14:creationId xmlns:p14="http://schemas.microsoft.com/office/powerpoint/2010/main" val="927731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066800"/>
          </a:xfrm>
        </p:spPr>
        <p:txBody>
          <a:bodyPr>
            <a:normAutofit/>
          </a:bodyPr>
          <a:lstStyle/>
          <a:p>
            <a:r>
              <a:rPr lang="ru-RU" sz="2800" b="1" dirty="0" smtClean="0"/>
              <a:t>Педагогическая характеристика</a:t>
            </a:r>
            <a:endParaRPr lang="ru-RU" sz="2800" b="1" dirty="0"/>
          </a:p>
        </p:txBody>
      </p:sp>
      <p:sp>
        <p:nvSpPr>
          <p:cNvPr id="3" name="Объект 2"/>
          <p:cNvSpPr>
            <a:spLocks noGrp="1"/>
          </p:cNvSpPr>
          <p:nvPr>
            <p:ph idx="1"/>
          </p:nvPr>
        </p:nvSpPr>
        <p:spPr>
          <a:xfrm>
            <a:off x="107504" y="1628800"/>
            <a:ext cx="8784976" cy="4945736"/>
          </a:xfrm>
        </p:spPr>
        <p:txBody>
          <a:bodyPr>
            <a:normAutofit fontScale="40000" lnSpcReduction="20000"/>
          </a:bodyPr>
          <a:lstStyle/>
          <a:p>
            <a:pPr marL="109728" indent="0">
              <a:buNone/>
            </a:pPr>
            <a:r>
              <a:rPr lang="ru-RU" sz="4800" dirty="0" smtClean="0"/>
              <a:t>Детский </a:t>
            </a:r>
            <a:r>
              <a:rPr lang="ru-RU" sz="4800" dirty="0"/>
              <a:t>сад посещает с 2-х лет, ООП ДО. Контактен, выполняет задания воспитателя, активен на занятиях, старается не отставать от детей. </a:t>
            </a:r>
            <a:endParaRPr lang="ru-RU" sz="4800" dirty="0" smtClean="0"/>
          </a:p>
          <a:p>
            <a:pPr marL="109728" indent="0">
              <a:buNone/>
            </a:pPr>
            <a:r>
              <a:rPr lang="ru-RU" sz="4800" dirty="0" smtClean="0"/>
              <a:t>Речевое </a:t>
            </a:r>
            <a:r>
              <a:rPr lang="ru-RU" sz="4800" dirty="0"/>
              <a:t>развитие отстаёт от нормы: звукопроизношение искажено, нарушена слоговая структура сложных слов. </a:t>
            </a:r>
            <a:endParaRPr lang="ru-RU" sz="4800" dirty="0" smtClean="0"/>
          </a:p>
          <a:p>
            <a:pPr marL="109728" indent="0">
              <a:buNone/>
            </a:pPr>
            <a:r>
              <a:rPr lang="ru-RU" sz="4800" dirty="0" smtClean="0"/>
              <a:t>Счёт </a:t>
            </a:r>
            <a:r>
              <a:rPr lang="ru-RU" sz="4800" dirty="0"/>
              <a:t>до 5 с подведением итога, с ошибками после 5 (5,7,8,9,10). Может назвать по признакам зиму, лето, основные цвета и оттенки, несколько геометрических фигур (круг, квадрат, треугольник</a:t>
            </a:r>
            <a:r>
              <a:rPr lang="ru-RU" sz="4800" dirty="0" smtClean="0"/>
              <a:t>).</a:t>
            </a:r>
          </a:p>
          <a:p>
            <a:pPr marL="109728" indent="0">
              <a:buNone/>
            </a:pPr>
            <a:r>
              <a:rPr lang="ru-RU" sz="4800" dirty="0" smtClean="0"/>
              <a:t> </a:t>
            </a:r>
            <a:r>
              <a:rPr lang="ru-RU" sz="4800" dirty="0"/>
              <a:t>Любит лепить, рисовать, делать поделки. </a:t>
            </a:r>
            <a:endParaRPr lang="ru-RU" sz="4800" dirty="0" smtClean="0"/>
          </a:p>
          <a:p>
            <a:pPr marL="109728" indent="0">
              <a:buNone/>
            </a:pPr>
            <a:r>
              <a:rPr lang="ru-RU" sz="4800" dirty="0" smtClean="0"/>
              <a:t>Достаточно </a:t>
            </a:r>
            <a:r>
              <a:rPr lang="ru-RU" sz="4800" dirty="0"/>
              <a:t>усидчив, легко переключается на другой вид деятельности. </a:t>
            </a:r>
            <a:endParaRPr lang="ru-RU" sz="4800" dirty="0" smtClean="0"/>
          </a:p>
          <a:p>
            <a:pPr marL="109728" indent="0">
              <a:buNone/>
            </a:pPr>
            <a:r>
              <a:rPr lang="ru-RU" sz="4800" dirty="0" smtClean="0"/>
              <a:t>В </a:t>
            </a:r>
            <a:r>
              <a:rPr lang="ru-RU" sz="4800" dirty="0"/>
              <a:t>игре понимает и соблюдает правила, умеет договориться со сверстниками. </a:t>
            </a:r>
            <a:endParaRPr lang="ru-RU" sz="4800" dirty="0" smtClean="0"/>
          </a:p>
          <a:p>
            <a:pPr marL="109728" indent="0">
              <a:buNone/>
            </a:pPr>
            <a:r>
              <a:rPr lang="ru-RU" sz="4800" dirty="0" smtClean="0"/>
              <a:t>Мотивация </a:t>
            </a:r>
            <a:r>
              <a:rPr lang="ru-RU" sz="4800" dirty="0"/>
              <a:t>к обучению достаточная, но испытывает трудности в выражении своих мыслей из-за нарушения звукопроизношения, недостаточного словарного запаса. Внимателен, с интересом выполняет задания, на критику воспитателя реагирует положительно, качество деятельности не снижается. </a:t>
            </a:r>
            <a:endParaRPr lang="ru-RU" sz="4800" dirty="0" smtClean="0"/>
          </a:p>
          <a:p>
            <a:pPr marL="109728" indent="0">
              <a:buNone/>
            </a:pPr>
            <a:r>
              <a:rPr lang="ru-RU" sz="4800" dirty="0" smtClean="0"/>
              <a:t>Эмоционально </a:t>
            </a:r>
            <a:r>
              <a:rPr lang="ru-RU" sz="4800" dirty="0"/>
              <a:t>устойчив, отзывчив, доброжелателен, </a:t>
            </a:r>
            <a:r>
              <a:rPr lang="ru-RU" sz="4800" dirty="0" smtClean="0"/>
              <a:t>неконфликтен</a:t>
            </a:r>
            <a:r>
              <a:rPr lang="ru-RU" sz="4800" dirty="0"/>
              <a:t>.</a:t>
            </a:r>
          </a:p>
          <a:p>
            <a:endParaRPr lang="ru-RU" dirty="0"/>
          </a:p>
        </p:txBody>
      </p:sp>
    </p:spTree>
    <p:extLst>
      <p:ext uri="{BB962C8B-B14F-4D97-AF65-F5344CB8AC3E}">
        <p14:creationId xmlns:p14="http://schemas.microsoft.com/office/powerpoint/2010/main" val="1658610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836712"/>
            <a:ext cx="8229600" cy="5400600"/>
          </a:xfrm>
        </p:spPr>
        <p:txBody>
          <a:bodyPr>
            <a:normAutofit fontScale="70000" lnSpcReduction="20000"/>
          </a:bodyPr>
          <a:lstStyle/>
          <a:p>
            <a:r>
              <a:rPr lang="ru-RU" b="1" dirty="0"/>
              <a:t>Фонетика: </a:t>
            </a:r>
            <a:r>
              <a:rPr lang="ru-RU" dirty="0"/>
              <a:t>Нормативное произношение свистящих, боковое произношение шипящих, губной </a:t>
            </a:r>
            <a:r>
              <a:rPr lang="ru-RU" dirty="0" err="1"/>
              <a:t>ламбдацизм</a:t>
            </a:r>
            <a:r>
              <a:rPr lang="ru-RU" dirty="0"/>
              <a:t>, губной ротацизм, замены заднеязычных на переднеязычные (*</a:t>
            </a:r>
            <a:r>
              <a:rPr lang="ru-RU" dirty="0" err="1"/>
              <a:t>тапута</a:t>
            </a:r>
            <a:r>
              <a:rPr lang="ru-RU" dirty="0"/>
              <a:t>, </a:t>
            </a:r>
            <a:r>
              <a:rPr lang="ru-RU" dirty="0" err="1"/>
              <a:t>тота</a:t>
            </a:r>
            <a:r>
              <a:rPr lang="ru-RU" dirty="0"/>
              <a:t>, </a:t>
            </a:r>
            <a:r>
              <a:rPr lang="ru-RU" dirty="0" err="1"/>
              <a:t>сапади</a:t>
            </a:r>
            <a:r>
              <a:rPr lang="ru-RU" dirty="0"/>
              <a:t>= капуста, кошка, сапоги</a:t>
            </a:r>
            <a:r>
              <a:rPr lang="ru-RU" dirty="0" smtClean="0"/>
              <a:t>)</a:t>
            </a:r>
          </a:p>
          <a:p>
            <a:endParaRPr lang="ru-RU" dirty="0"/>
          </a:p>
          <a:p>
            <a:r>
              <a:rPr lang="ru-RU" b="1" dirty="0" err="1"/>
              <a:t>Фонематика</a:t>
            </a:r>
            <a:r>
              <a:rPr lang="ru-RU" b="1" dirty="0"/>
              <a:t>: </a:t>
            </a:r>
            <a:r>
              <a:rPr lang="ru-RU" dirty="0"/>
              <a:t>различение паронимов: мишка/миска +/ +, крыса/крыша + /+ уточка/удочка </a:t>
            </a:r>
            <a:r>
              <a:rPr lang="ru-RU" dirty="0" smtClean="0"/>
              <a:t>+/+</a:t>
            </a:r>
          </a:p>
          <a:p>
            <a:r>
              <a:rPr lang="ru-RU" dirty="0" smtClean="0"/>
              <a:t> </a:t>
            </a:r>
            <a:endParaRPr lang="ru-RU" dirty="0"/>
          </a:p>
          <a:p>
            <a:r>
              <a:rPr lang="ru-RU" b="1" dirty="0"/>
              <a:t>Слоговой синтез: </a:t>
            </a:r>
            <a:r>
              <a:rPr lang="ru-RU" dirty="0" err="1"/>
              <a:t>му</a:t>
            </a:r>
            <a:r>
              <a:rPr lang="ru-RU" dirty="0"/>
              <a:t>-ха→*</a:t>
            </a:r>
            <a:r>
              <a:rPr lang="ru-RU" dirty="0" err="1"/>
              <a:t>адэдэ</a:t>
            </a:r>
            <a:r>
              <a:rPr lang="ru-RU" dirty="0"/>
              <a:t>, </a:t>
            </a:r>
            <a:r>
              <a:rPr lang="ru-RU" dirty="0" err="1"/>
              <a:t>ры</a:t>
            </a:r>
            <a:r>
              <a:rPr lang="ru-RU" dirty="0"/>
              <a:t>-ба→*малюсенькое слово, </a:t>
            </a:r>
            <a:r>
              <a:rPr lang="ru-RU" dirty="0" err="1"/>
              <a:t>са-поги</a:t>
            </a:r>
            <a:r>
              <a:rPr lang="ru-RU" dirty="0"/>
              <a:t>→*идёт какое-нибудь слово…</a:t>
            </a:r>
            <a:r>
              <a:rPr lang="ru-RU" dirty="0" err="1"/>
              <a:t>больсое</a:t>
            </a:r>
            <a:r>
              <a:rPr lang="ru-RU" dirty="0"/>
              <a:t>, </a:t>
            </a:r>
            <a:r>
              <a:rPr lang="ru-RU" dirty="0" err="1"/>
              <a:t>ма</a:t>
            </a:r>
            <a:r>
              <a:rPr lang="ru-RU" dirty="0"/>
              <a:t>-шина→*</a:t>
            </a:r>
            <a:r>
              <a:rPr lang="ru-RU" dirty="0" err="1"/>
              <a:t>масина</a:t>
            </a:r>
            <a:r>
              <a:rPr lang="ru-RU" dirty="0"/>
              <a:t> это</a:t>
            </a:r>
            <a:r>
              <a:rPr lang="ru-RU" dirty="0" smtClean="0"/>
              <a:t>.</a:t>
            </a:r>
          </a:p>
          <a:p>
            <a:endParaRPr lang="ru-RU" dirty="0"/>
          </a:p>
          <a:p>
            <a:r>
              <a:rPr lang="ru-RU" dirty="0"/>
              <a:t> </a:t>
            </a:r>
            <a:r>
              <a:rPr lang="ru-RU" b="1" dirty="0"/>
              <a:t>Динамика коррекции: </a:t>
            </a:r>
            <a:r>
              <a:rPr lang="ru-RU" dirty="0"/>
              <a:t>за год скорректировано произношение заднеязычных и шипящих, Рома упорно сопротивлялся вводу нового звука в речь: *Я и так хорошо говорю, мне не надо теплый ветер!» Следующий год заняли формирование и автоматизация звука Р, затем звука Л.</a:t>
            </a:r>
          </a:p>
          <a:p>
            <a:endParaRPr lang="ru-RU" dirty="0"/>
          </a:p>
          <a:p>
            <a:r>
              <a:rPr lang="ru-RU" dirty="0" smtClean="0"/>
              <a:t>Логопедическое заключение: </a:t>
            </a:r>
            <a:r>
              <a:rPr lang="ru-RU" b="1" dirty="0" smtClean="0"/>
              <a:t>общее недоразвитие речи </a:t>
            </a:r>
            <a:r>
              <a:rPr lang="en-US" b="1" dirty="0" smtClean="0"/>
              <a:t>III </a:t>
            </a:r>
            <a:r>
              <a:rPr lang="ru-RU" b="1" dirty="0" smtClean="0"/>
              <a:t>уровня. Дизартрия лёгкой степени.</a:t>
            </a:r>
            <a:endParaRPr lang="ru-RU" b="1" dirty="0"/>
          </a:p>
        </p:txBody>
      </p:sp>
    </p:spTree>
    <p:extLst>
      <p:ext uri="{BB962C8B-B14F-4D97-AF65-F5344CB8AC3E}">
        <p14:creationId xmlns:p14="http://schemas.microsoft.com/office/powerpoint/2010/main" val="384506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Documents\Логопед\Конференция 25\tri-kita-derzhat-zemliu-1200x794px+текст.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31640" y="1484784"/>
            <a:ext cx="6535541" cy="432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26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675286808"/>
              </p:ext>
            </p:extLst>
          </p:nvPr>
        </p:nvGraphicFramePr>
        <p:xfrm>
          <a:off x="323528" y="404664"/>
          <a:ext cx="8568953" cy="5893055"/>
        </p:xfrm>
        <a:graphic>
          <a:graphicData uri="http://schemas.openxmlformats.org/drawingml/2006/table">
            <a:tbl>
              <a:tblPr firstRow="1" firstCol="1" bandRow="1">
                <a:tableStyleId>{5C22544A-7EE6-4342-B048-85BDC9FD1C3A}</a:tableStyleId>
              </a:tblPr>
              <a:tblGrid>
                <a:gridCol w="1872209"/>
                <a:gridCol w="3312368"/>
                <a:gridCol w="3384376"/>
              </a:tblGrid>
              <a:tr h="504056">
                <a:tc>
                  <a:txBody>
                    <a:bodyPr/>
                    <a:lstStyle/>
                    <a:p>
                      <a:pPr>
                        <a:lnSpc>
                          <a:spcPct val="115000"/>
                        </a:lnSpc>
                        <a:spcAft>
                          <a:spcPts val="0"/>
                        </a:spcAft>
                      </a:pPr>
                      <a:r>
                        <a:rPr lang="ru-RU" sz="1200" dirty="0">
                          <a:effectLst/>
                        </a:rPr>
                        <a:t>Критерии сравнения</a:t>
                      </a:r>
                      <a:endParaRPr lang="ru-RU" sz="1200" dirty="0">
                        <a:effectLst/>
                        <a:latin typeface="Calibri"/>
                        <a:ea typeface="Calibri"/>
                        <a:cs typeface="Times New Roman"/>
                      </a:endParaRPr>
                    </a:p>
                  </a:txBody>
                  <a:tcPr marL="36143" marR="36143" marT="0" marB="0"/>
                </a:tc>
                <a:tc>
                  <a:txBody>
                    <a:bodyPr/>
                    <a:lstStyle/>
                    <a:p>
                      <a:pPr>
                        <a:lnSpc>
                          <a:spcPct val="115000"/>
                        </a:lnSpc>
                        <a:spcAft>
                          <a:spcPts val="0"/>
                        </a:spcAft>
                      </a:pPr>
                      <a:r>
                        <a:rPr lang="ru-RU" sz="1200" dirty="0" smtClean="0">
                          <a:effectLst/>
                        </a:rPr>
                        <a:t> </a:t>
                      </a:r>
                      <a:r>
                        <a:rPr lang="ru-RU" sz="1200" dirty="0">
                          <a:effectLst/>
                        </a:rPr>
                        <a:t>Стертая дизартрия (минимальные </a:t>
                      </a:r>
                      <a:r>
                        <a:rPr lang="ru-RU" sz="1200" dirty="0" err="1">
                          <a:effectLst/>
                        </a:rPr>
                        <a:t>дизартрические</a:t>
                      </a:r>
                      <a:r>
                        <a:rPr lang="ru-RU" sz="1200" dirty="0">
                          <a:effectLst/>
                        </a:rPr>
                        <a:t> расстройства)</a:t>
                      </a:r>
                      <a:endParaRPr lang="ru-RU" sz="1200" dirty="0">
                        <a:effectLst/>
                        <a:latin typeface="Calibri"/>
                        <a:ea typeface="Calibri"/>
                        <a:cs typeface="Times New Roman"/>
                      </a:endParaRPr>
                    </a:p>
                  </a:txBody>
                  <a:tcPr marL="36143" marR="36143" marT="0" marB="0"/>
                </a:tc>
                <a:tc>
                  <a:txBody>
                    <a:bodyPr/>
                    <a:lstStyle/>
                    <a:p>
                      <a:pPr>
                        <a:lnSpc>
                          <a:spcPct val="115000"/>
                        </a:lnSpc>
                        <a:spcAft>
                          <a:spcPts val="0"/>
                        </a:spcAft>
                      </a:pPr>
                      <a:r>
                        <a:rPr lang="ru-RU" sz="1200">
                          <a:effectLst/>
                        </a:rPr>
                        <a:t>Дислалия</a:t>
                      </a:r>
                      <a:endParaRPr lang="ru-RU" sz="1200">
                        <a:effectLst/>
                        <a:latin typeface="Calibri"/>
                        <a:ea typeface="Calibri"/>
                        <a:cs typeface="Times New Roman"/>
                      </a:endParaRPr>
                    </a:p>
                  </a:txBody>
                  <a:tcPr marL="36143" marR="36143" marT="0" marB="0"/>
                </a:tc>
              </a:tr>
              <a:tr h="1190636">
                <a:tc>
                  <a:txBody>
                    <a:bodyPr/>
                    <a:lstStyle/>
                    <a:p>
                      <a:pPr>
                        <a:lnSpc>
                          <a:spcPct val="115000"/>
                        </a:lnSpc>
                        <a:spcAft>
                          <a:spcPts val="0"/>
                        </a:spcAft>
                      </a:pPr>
                      <a:r>
                        <a:rPr lang="ru-RU" sz="1200">
                          <a:effectLst/>
                        </a:rPr>
                        <a:t>Анамнез</a:t>
                      </a:r>
                      <a:endParaRPr lang="ru-RU" sz="120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 </a:t>
                      </a:r>
                    </a:p>
                    <a:p>
                      <a:pPr marL="0" marR="0" indent="0" algn="l" defTabSz="914400" rtl="0" eaLnBrk="1" fontAlgn="auto" latinLnBrk="0" hangingPunct="1">
                        <a:lnSpc>
                          <a:spcPct val="115000"/>
                        </a:lnSpc>
                        <a:spcBef>
                          <a:spcPts val="0"/>
                        </a:spcBef>
                        <a:spcAft>
                          <a:spcPts val="0"/>
                        </a:spcAft>
                        <a:buClrTx/>
                        <a:buSzTx/>
                        <a:buFontTx/>
                        <a:buNone/>
                        <a:tabLst/>
                        <a:defRPr/>
                      </a:pPr>
                      <a:r>
                        <a:rPr lang="ru-RU" sz="1300" b="1" dirty="0" smtClean="0">
                          <a:solidFill>
                            <a:srgbClr val="FF0000"/>
                          </a:solidFill>
                        </a:rPr>
                        <a:t>Дисфункция </a:t>
                      </a:r>
                      <a:r>
                        <a:rPr lang="ru-RU" sz="1300" b="1" dirty="0" smtClean="0">
                          <a:solidFill>
                            <a:srgbClr val="FF0000"/>
                          </a:solidFill>
                        </a:rPr>
                        <a:t>подкорковых структур головного мозга</a:t>
                      </a:r>
                    </a:p>
                    <a:p>
                      <a:pPr>
                        <a:lnSpc>
                          <a:spcPct val="115000"/>
                        </a:lnSpc>
                        <a:spcAft>
                          <a:spcPts val="0"/>
                        </a:spcAft>
                      </a:pPr>
                      <a:r>
                        <a:rPr lang="ru-RU" sz="1300" b="1" dirty="0" smtClean="0">
                          <a:solidFill>
                            <a:srgbClr val="FF0000"/>
                          </a:solidFill>
                          <a:effectLst/>
                        </a:rPr>
                        <a:t> </a:t>
                      </a:r>
                      <a:endParaRPr lang="ru-RU" sz="1300" b="1" dirty="0">
                        <a:solidFill>
                          <a:srgbClr val="FF0000"/>
                        </a:solidFill>
                        <a:effectLst/>
                      </a:endParaRPr>
                    </a:p>
                    <a:p>
                      <a:pPr>
                        <a:lnSpc>
                          <a:spcPct val="115000"/>
                        </a:lnSpc>
                        <a:spcAft>
                          <a:spcPts val="0"/>
                        </a:spcAft>
                      </a:pPr>
                      <a:r>
                        <a:rPr lang="ru-RU" sz="1300" b="1" dirty="0">
                          <a:effectLst/>
                        </a:rPr>
                        <a:t> </a:t>
                      </a:r>
                      <a:endParaRPr lang="ru-RU" sz="1300" b="1" dirty="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solidFill>
                            <a:srgbClr val="FF0000"/>
                          </a:solidFill>
                          <a:effectLst/>
                        </a:rPr>
                        <a:t>-</a:t>
                      </a:r>
                      <a:endParaRPr lang="ru-RU" sz="1300" b="1" dirty="0">
                        <a:solidFill>
                          <a:srgbClr val="FF0000"/>
                        </a:solidFill>
                        <a:effectLst/>
                        <a:latin typeface="Calibri"/>
                        <a:ea typeface="Calibri"/>
                        <a:cs typeface="Times New Roman"/>
                      </a:endParaRPr>
                    </a:p>
                  </a:txBody>
                  <a:tcPr marL="36143" marR="36143" marT="0" marB="0"/>
                </a:tc>
              </a:tr>
              <a:tr h="588929">
                <a:tc>
                  <a:txBody>
                    <a:bodyPr/>
                    <a:lstStyle/>
                    <a:p>
                      <a:pPr>
                        <a:lnSpc>
                          <a:spcPct val="115000"/>
                        </a:lnSpc>
                        <a:spcAft>
                          <a:spcPts val="0"/>
                        </a:spcAft>
                      </a:pPr>
                      <a:r>
                        <a:rPr lang="ru-RU" sz="1200">
                          <a:effectLst/>
                        </a:rPr>
                        <a:t> </a:t>
                      </a:r>
                    </a:p>
                    <a:p>
                      <a:pPr>
                        <a:lnSpc>
                          <a:spcPct val="115000"/>
                        </a:lnSpc>
                        <a:spcAft>
                          <a:spcPts val="0"/>
                        </a:spcAft>
                      </a:pPr>
                      <a:r>
                        <a:rPr lang="ru-RU" sz="1200">
                          <a:effectLst/>
                        </a:rPr>
                        <a:t>Сроки становления моторной функции</a:t>
                      </a:r>
                      <a:endParaRPr lang="ru-RU" sz="120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Задержка, отставание</a:t>
                      </a:r>
                      <a:endParaRPr lang="ru-RU" sz="1300" b="1" dirty="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Соответствует возрасту</a:t>
                      </a:r>
                      <a:endParaRPr lang="ru-RU" sz="1300" b="1" dirty="0">
                        <a:effectLst/>
                        <a:latin typeface="Calibri"/>
                        <a:ea typeface="Calibri"/>
                        <a:cs typeface="Times New Roman"/>
                      </a:endParaRPr>
                    </a:p>
                  </a:txBody>
                  <a:tcPr marL="36143" marR="36143" marT="0" marB="0"/>
                </a:tc>
              </a:tr>
              <a:tr h="455922">
                <a:tc>
                  <a:txBody>
                    <a:bodyPr/>
                    <a:lstStyle/>
                    <a:p>
                      <a:pPr>
                        <a:lnSpc>
                          <a:spcPct val="115000"/>
                        </a:lnSpc>
                        <a:spcAft>
                          <a:spcPts val="0"/>
                        </a:spcAft>
                      </a:pPr>
                      <a:r>
                        <a:rPr lang="ru-RU" sz="1200">
                          <a:effectLst/>
                        </a:rPr>
                        <a:t>Моторные функции</a:t>
                      </a:r>
                      <a:endParaRPr lang="ru-RU" sz="120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Общая </a:t>
                      </a:r>
                      <a:r>
                        <a:rPr lang="ru-RU" sz="1300" b="1" dirty="0" err="1" smtClean="0">
                          <a:effectLst/>
                        </a:rPr>
                        <a:t>дискоординация</a:t>
                      </a:r>
                      <a:endParaRPr lang="ru-RU" sz="1300" b="1" dirty="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Недостаточная степень развития мелкой моторики</a:t>
                      </a:r>
                      <a:endParaRPr lang="ru-RU" sz="1300" b="1" dirty="0">
                        <a:effectLst/>
                        <a:latin typeface="Calibri"/>
                        <a:ea typeface="Calibri"/>
                        <a:cs typeface="Times New Roman"/>
                      </a:endParaRPr>
                    </a:p>
                  </a:txBody>
                  <a:tcPr marL="36143" marR="36143" marT="0" marB="0"/>
                </a:tc>
              </a:tr>
              <a:tr h="789498">
                <a:tc>
                  <a:txBody>
                    <a:bodyPr/>
                    <a:lstStyle/>
                    <a:p>
                      <a:pPr>
                        <a:lnSpc>
                          <a:spcPct val="115000"/>
                        </a:lnSpc>
                        <a:spcAft>
                          <a:spcPts val="0"/>
                        </a:spcAft>
                      </a:pPr>
                      <a:r>
                        <a:rPr lang="ru-RU" sz="1200" dirty="0">
                          <a:effectLst/>
                        </a:rPr>
                        <a:t>Функционирование артикуляционного аппарата</a:t>
                      </a:r>
                      <a:endParaRPr lang="ru-RU" sz="1200" dirty="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Неврологическая </a:t>
                      </a:r>
                      <a:r>
                        <a:rPr lang="ru-RU" sz="1300" b="1" dirty="0" err="1">
                          <a:effectLst/>
                        </a:rPr>
                        <a:t>микросимптоматика</a:t>
                      </a:r>
                      <a:r>
                        <a:rPr lang="ru-RU" sz="1300" b="1" dirty="0">
                          <a:effectLst/>
                        </a:rPr>
                        <a:t>: парезы, нарушение тонуса, саливация, </a:t>
                      </a:r>
                      <a:r>
                        <a:rPr lang="ru-RU" sz="1300" b="1" dirty="0" err="1">
                          <a:effectLst/>
                        </a:rPr>
                        <a:t>диспраксия</a:t>
                      </a:r>
                      <a:endParaRPr lang="ru-RU" sz="1300" b="1" dirty="0">
                        <a:effectLst/>
                        <a:latin typeface="Calibri"/>
                        <a:ea typeface="Calibri"/>
                        <a:cs typeface="Times New Roman"/>
                      </a:endParaRPr>
                    </a:p>
                  </a:txBody>
                  <a:tcPr marL="36143" marR="36143" marT="0" marB="0"/>
                </a:tc>
                <a:tc>
                  <a:txBody>
                    <a:bodyPr/>
                    <a:lstStyle/>
                    <a:p>
                      <a:r>
                        <a:rPr lang="ru-RU" sz="1300" b="1" dirty="0" smtClean="0"/>
                        <a:t>неточность артикуляционной позы/недостаточность слухового контроля →замены звуков</a:t>
                      </a:r>
                    </a:p>
                  </a:txBody>
                  <a:tcPr marL="36143" marR="36143" marT="0" marB="0"/>
                </a:tc>
              </a:tr>
              <a:tr h="187792">
                <a:tc>
                  <a:txBody>
                    <a:bodyPr/>
                    <a:lstStyle/>
                    <a:p>
                      <a:pPr>
                        <a:lnSpc>
                          <a:spcPct val="115000"/>
                        </a:lnSpc>
                        <a:spcAft>
                          <a:spcPts val="0"/>
                        </a:spcAft>
                      </a:pPr>
                      <a:r>
                        <a:rPr lang="ru-RU" sz="1200">
                          <a:effectLst/>
                        </a:rPr>
                        <a:t>Просодика</a:t>
                      </a:r>
                      <a:endParaRPr lang="ru-RU" sz="120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Нарушена</a:t>
                      </a:r>
                      <a:endParaRPr lang="ru-RU" sz="1300" b="1" dirty="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Не нарушена</a:t>
                      </a:r>
                      <a:endParaRPr lang="ru-RU" sz="1300" b="1" dirty="0">
                        <a:effectLst/>
                        <a:latin typeface="Calibri"/>
                        <a:ea typeface="Calibri"/>
                        <a:cs typeface="Times New Roman"/>
                      </a:endParaRPr>
                    </a:p>
                  </a:txBody>
                  <a:tcPr marL="36143" marR="36143" marT="0" marB="0"/>
                </a:tc>
              </a:tr>
              <a:tr h="1131067">
                <a:tc>
                  <a:txBody>
                    <a:bodyPr/>
                    <a:lstStyle/>
                    <a:p>
                      <a:pPr>
                        <a:lnSpc>
                          <a:spcPct val="115000"/>
                        </a:lnSpc>
                        <a:spcAft>
                          <a:spcPts val="0"/>
                        </a:spcAft>
                      </a:pPr>
                      <a:r>
                        <a:rPr lang="ru-RU" sz="1200">
                          <a:effectLst/>
                        </a:rPr>
                        <a:t>Звукопроизношение</a:t>
                      </a:r>
                      <a:endParaRPr lang="ru-RU" sz="120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Полиморфное нарушение звукопроизношения при неврологической </a:t>
                      </a:r>
                      <a:r>
                        <a:rPr lang="ru-RU" sz="1300" b="1" dirty="0" err="1">
                          <a:effectLst/>
                        </a:rPr>
                        <a:t>микросимптоматике</a:t>
                      </a:r>
                      <a:endParaRPr lang="ru-RU" sz="1300" b="1" dirty="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Единичное или полиморфное нарушение </a:t>
                      </a:r>
                      <a:r>
                        <a:rPr lang="ru-RU" sz="1300" b="1" dirty="0" smtClean="0">
                          <a:effectLst/>
                        </a:rPr>
                        <a:t> звукопроизношения</a:t>
                      </a:r>
                      <a:endParaRPr lang="ru-RU" sz="1300" b="1" dirty="0">
                        <a:effectLst/>
                        <a:latin typeface="Calibri"/>
                        <a:ea typeface="Calibri"/>
                        <a:cs typeface="Times New Roman"/>
                      </a:endParaRPr>
                    </a:p>
                  </a:txBody>
                  <a:tcPr marL="36143" marR="36143" marT="0" marB="0"/>
                </a:tc>
              </a:tr>
              <a:tr h="759870">
                <a:tc>
                  <a:txBody>
                    <a:bodyPr/>
                    <a:lstStyle/>
                    <a:p>
                      <a:pPr>
                        <a:lnSpc>
                          <a:spcPct val="115000"/>
                        </a:lnSpc>
                        <a:spcAft>
                          <a:spcPts val="0"/>
                        </a:spcAft>
                      </a:pPr>
                      <a:r>
                        <a:rPr lang="ru-RU" sz="1200" dirty="0">
                          <a:effectLst/>
                        </a:rPr>
                        <a:t>Особенности динамики в коррекционной работе</a:t>
                      </a:r>
                      <a:endParaRPr lang="ru-RU" sz="1200" dirty="0">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effectLst/>
                        </a:rPr>
                        <a:t>Дисгармоничное становление звукопроизношения </a:t>
                      </a:r>
                      <a:r>
                        <a:rPr lang="ru-RU" sz="1300" b="1" dirty="0">
                          <a:solidFill>
                            <a:srgbClr val="FF0000"/>
                          </a:solidFill>
                          <a:effectLst/>
                        </a:rPr>
                        <a:t>(длительная постановка и автоматизация)</a:t>
                      </a:r>
                      <a:endParaRPr lang="ru-RU" sz="1300" b="1" dirty="0">
                        <a:solidFill>
                          <a:srgbClr val="FF0000"/>
                        </a:solidFill>
                        <a:effectLst/>
                        <a:latin typeface="Calibri"/>
                        <a:ea typeface="Calibri"/>
                        <a:cs typeface="Times New Roman"/>
                      </a:endParaRPr>
                    </a:p>
                  </a:txBody>
                  <a:tcPr marL="36143" marR="36143" marT="0" marB="0"/>
                </a:tc>
                <a:tc>
                  <a:txBody>
                    <a:bodyPr/>
                    <a:lstStyle/>
                    <a:p>
                      <a:pPr>
                        <a:lnSpc>
                          <a:spcPct val="115000"/>
                        </a:lnSpc>
                        <a:spcAft>
                          <a:spcPts val="0"/>
                        </a:spcAft>
                      </a:pPr>
                      <a:r>
                        <a:rPr lang="ru-RU" sz="1300" b="1" dirty="0">
                          <a:solidFill>
                            <a:srgbClr val="FF0000"/>
                          </a:solidFill>
                          <a:effectLst/>
                        </a:rPr>
                        <a:t>Коррекция и автоматизация проходит </a:t>
                      </a:r>
                      <a:r>
                        <a:rPr lang="ru-RU" sz="1300" b="1" dirty="0" smtClean="0">
                          <a:solidFill>
                            <a:srgbClr val="FF0000"/>
                          </a:solidFill>
                          <a:effectLst/>
                        </a:rPr>
                        <a:t>быстрее</a:t>
                      </a:r>
                      <a:endParaRPr lang="ru-RU" sz="1300" b="1" dirty="0">
                        <a:solidFill>
                          <a:srgbClr val="FF0000"/>
                        </a:solidFill>
                        <a:effectLst/>
                        <a:latin typeface="Calibri"/>
                        <a:ea typeface="Calibri"/>
                        <a:cs typeface="Times New Roman"/>
                      </a:endParaRPr>
                    </a:p>
                  </a:txBody>
                  <a:tcPr marL="36143" marR="36143" marT="0" marB="0"/>
                </a:tc>
              </a:tr>
            </a:tbl>
          </a:graphicData>
        </a:graphic>
      </p:graphicFrame>
      <p:sp>
        <p:nvSpPr>
          <p:cNvPr id="5" name="Rectangle 1"/>
          <p:cNvSpPr>
            <a:spLocks noChangeArrowheads="1"/>
          </p:cNvSpPr>
          <p:nvPr/>
        </p:nvSpPr>
        <p:spPr bwMode="auto">
          <a:xfrm>
            <a:off x="2970213"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440328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dirty="0"/>
              <a:t>Степени выраженности дизартрии</a:t>
            </a:r>
          </a:p>
        </p:txBody>
      </p:sp>
      <p:graphicFrame>
        <p:nvGraphicFramePr>
          <p:cNvPr id="24" name="Объект 23"/>
          <p:cNvGraphicFramePr>
            <a:graphicFrameLocks noGrp="1"/>
          </p:cNvGraphicFramePr>
          <p:nvPr>
            <p:ph idx="1"/>
            <p:extLst>
              <p:ext uri="{D42A27DB-BD31-4B8C-83A1-F6EECF244321}">
                <p14:modId xmlns:p14="http://schemas.microsoft.com/office/powerpoint/2010/main" val="2268106782"/>
              </p:ext>
            </p:extLst>
          </p:nvPr>
        </p:nvGraphicFramePr>
        <p:xfrm>
          <a:off x="467544" y="1268760"/>
          <a:ext cx="822960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17305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Алалия  (</a:t>
            </a:r>
            <a:r>
              <a:rPr lang="ru-RU" sz="3200" b="1" dirty="0" err="1" smtClean="0"/>
              <a:t>дисфазия</a:t>
            </a:r>
            <a:r>
              <a:rPr lang="ru-RU" sz="3200" b="1" dirty="0" smtClean="0"/>
              <a:t>/</a:t>
            </a:r>
            <a:r>
              <a:rPr lang="ru-RU" sz="3200" b="1" dirty="0" err="1" smtClean="0"/>
              <a:t>дисфазия</a:t>
            </a:r>
            <a:r>
              <a:rPr lang="ru-RU" sz="3200" b="1" dirty="0" smtClean="0"/>
              <a:t> развития)</a:t>
            </a:r>
            <a:endParaRPr lang="ru-RU" sz="3200" b="1" dirty="0"/>
          </a:p>
        </p:txBody>
      </p:sp>
      <p:sp>
        <p:nvSpPr>
          <p:cNvPr id="3" name="Объект 2"/>
          <p:cNvSpPr>
            <a:spLocks noGrp="1"/>
          </p:cNvSpPr>
          <p:nvPr>
            <p:ph idx="1"/>
          </p:nvPr>
        </p:nvSpPr>
        <p:spPr/>
        <p:txBody>
          <a:bodyPr>
            <a:normAutofit/>
          </a:bodyPr>
          <a:lstStyle/>
          <a:p>
            <a:r>
              <a:rPr lang="ru-RU" dirty="0" smtClean="0"/>
              <a:t> </a:t>
            </a:r>
            <a:r>
              <a:rPr lang="ru-RU" dirty="0"/>
              <a:t>Дисфункция различных отделов коры </a:t>
            </a:r>
            <a:r>
              <a:rPr lang="ru-RU" dirty="0" smtClean="0"/>
              <a:t>ГМ</a:t>
            </a:r>
          </a:p>
          <a:p>
            <a:pPr marL="109728" indent="0">
              <a:buNone/>
            </a:pPr>
            <a:r>
              <a:rPr lang="ru-RU" dirty="0" smtClean="0"/>
              <a:t> </a:t>
            </a:r>
            <a:r>
              <a:rPr lang="ru-RU" dirty="0"/>
              <a:t>✔ височная = сенсорная алалия </a:t>
            </a:r>
            <a:endParaRPr lang="ru-RU" dirty="0" smtClean="0"/>
          </a:p>
          <a:p>
            <a:pPr marL="109728" indent="0">
              <a:buNone/>
            </a:pPr>
            <a:r>
              <a:rPr lang="ru-RU" dirty="0" smtClean="0"/>
              <a:t>✔ </a:t>
            </a:r>
            <a:r>
              <a:rPr lang="ru-RU" dirty="0"/>
              <a:t>лобная (кинетическая </a:t>
            </a:r>
            <a:r>
              <a:rPr lang="ru-RU" dirty="0" err="1"/>
              <a:t>диспраксия</a:t>
            </a:r>
            <a:r>
              <a:rPr lang="ru-RU" dirty="0"/>
              <a:t>) или теменная (кинестетическая </a:t>
            </a:r>
            <a:r>
              <a:rPr lang="ru-RU" dirty="0" err="1"/>
              <a:t>диспраксия</a:t>
            </a:r>
            <a:r>
              <a:rPr lang="ru-RU" dirty="0"/>
              <a:t>) = моторная </a:t>
            </a:r>
            <a:r>
              <a:rPr lang="ru-RU" dirty="0" smtClean="0"/>
              <a:t>алалия → </a:t>
            </a:r>
            <a:r>
              <a:rPr lang="ru-RU" dirty="0"/>
              <a:t>трудности формирования лексикона и грамматического </a:t>
            </a:r>
            <a:r>
              <a:rPr lang="ru-RU" dirty="0" smtClean="0"/>
              <a:t>строя → трудности </a:t>
            </a:r>
            <a:r>
              <a:rPr lang="ru-RU" dirty="0"/>
              <a:t>выполнения произвольных движений </a:t>
            </a:r>
          </a:p>
        </p:txBody>
      </p:sp>
    </p:spTree>
    <p:extLst>
      <p:ext uri="{BB962C8B-B14F-4D97-AF65-F5344CB8AC3E}">
        <p14:creationId xmlns:p14="http://schemas.microsoft.com/office/powerpoint/2010/main" val="662203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sz="4000" b="1" dirty="0" smtClean="0"/>
              <a:t/>
            </a:r>
            <a:br>
              <a:rPr lang="ru-RU" sz="4000" b="1" dirty="0" smtClean="0"/>
            </a:br>
            <a:r>
              <a:rPr lang="ru-RU" sz="3600" b="1" dirty="0" smtClean="0"/>
              <a:t>Егор, 4 г. 3 мес.</a:t>
            </a:r>
            <a:r>
              <a:rPr lang="ru-RU" dirty="0"/>
              <a:t/>
            </a:r>
            <a:br>
              <a:rPr lang="ru-RU" dirty="0"/>
            </a:br>
            <a:endParaRPr lang="ru-RU" dirty="0"/>
          </a:p>
        </p:txBody>
      </p:sp>
      <p:sp>
        <p:nvSpPr>
          <p:cNvPr id="3" name="Объект 2"/>
          <p:cNvSpPr>
            <a:spLocks noGrp="1"/>
          </p:cNvSpPr>
          <p:nvPr>
            <p:ph idx="1"/>
          </p:nvPr>
        </p:nvSpPr>
        <p:spPr>
          <a:xfrm>
            <a:off x="179512" y="1052736"/>
            <a:ext cx="8784976" cy="5328592"/>
          </a:xfrm>
        </p:spPr>
        <p:txBody>
          <a:bodyPr>
            <a:noAutofit/>
          </a:bodyPr>
          <a:lstStyle/>
          <a:p>
            <a:r>
              <a:rPr lang="ru-RU" sz="1600" dirty="0"/>
              <a:t>Мальчик на обследование пошёл спокойно, интерес к предлагаемому материалу </a:t>
            </a:r>
            <a:r>
              <a:rPr lang="ru-RU" sz="1600" dirty="0" smtClean="0"/>
              <a:t>проявляет. Отмечается </a:t>
            </a:r>
            <a:r>
              <a:rPr lang="ru-RU" sz="1600" dirty="0"/>
              <a:t>неврологическая симптоматика - сходящееся косоглазие, асимметрия лицевой мускулатуры. Характерна общая моторная неловкость, неуклюжесть. Чаще пользуется левой рукой. Строение артикуляционного аппарата без патологии. Испытывает трудности при выполнении заданий на удержание артикуляционной позы, выполнении последовательных действий с переключением.</a:t>
            </a:r>
            <a:br>
              <a:rPr lang="ru-RU" sz="1600" dirty="0"/>
            </a:br>
            <a:r>
              <a:rPr lang="ru-RU" sz="1600" dirty="0" smtClean="0"/>
              <a:t>Объём </a:t>
            </a:r>
            <a:r>
              <a:rPr lang="ru-RU" sz="1600" dirty="0"/>
              <a:t>памяти и внимания недостаточный. Понимание обращённой речи удовлетворительное. Отмечаются затруднения в оперировании языковыми единицами, имеющимися в пассивном запасе. Спонтанная речь - отдельные слова-междометия, эмоциональные возгласы, аморфные образования, понятные в конкретной ситуации. Одним и тем же </a:t>
            </a:r>
            <a:r>
              <a:rPr lang="ru-RU" sz="1600" dirty="0" err="1"/>
              <a:t>лепетным</a:t>
            </a:r>
            <a:r>
              <a:rPr lang="ru-RU" sz="1600" dirty="0"/>
              <a:t> словом или звукосочетанием обозначает несколько понятий (на вопрос: «Как кричит кошка, собака, курица, корова?» отвечает: «</a:t>
            </a:r>
            <a:r>
              <a:rPr lang="ru-RU" sz="1600" dirty="0" err="1"/>
              <a:t>Аф</a:t>
            </a:r>
            <a:r>
              <a:rPr lang="ru-RU" sz="1600" dirty="0"/>
              <a:t>»). При отражённом проговаривании воспроизводит приблизительный контур слова - «ка» - собака, «</a:t>
            </a:r>
            <a:r>
              <a:rPr lang="ru-RU" sz="1600" dirty="0" err="1"/>
              <a:t>ти</a:t>
            </a:r>
            <a:r>
              <a:rPr lang="ru-RU" sz="1600" dirty="0"/>
              <a:t>» - санки, «</a:t>
            </a:r>
            <a:r>
              <a:rPr lang="ru-RU" sz="1600" dirty="0" err="1"/>
              <a:t>ёйя</a:t>
            </a:r>
            <a:r>
              <a:rPr lang="ru-RU" sz="1600" dirty="0"/>
              <a:t>» - домик. Нарушения </a:t>
            </a:r>
            <a:r>
              <a:rPr lang="ru-RU" sz="1600" dirty="0" err="1"/>
              <a:t>звуко</a:t>
            </a:r>
            <a:r>
              <a:rPr lang="ru-RU" sz="1600" dirty="0"/>
              <a:t>-слоговой структуры отмечаются даже на уровне звукоподражаний (мячик оп-оп – «по», дождик кап-кап – «пак-пак»). Преобладают разнотипные нарушения произношения. Понимает и использует эмоциональные, изобразительные и символические жесты и мимику.</a:t>
            </a:r>
            <a:br>
              <a:rPr lang="ru-RU" sz="1600" dirty="0"/>
            </a:br>
            <a:endParaRPr lang="ru-RU" sz="1600" dirty="0" smtClean="0"/>
          </a:p>
          <a:p>
            <a:r>
              <a:rPr lang="ru-RU" sz="1600" dirty="0" smtClean="0"/>
              <a:t>Логопедическое заключение</a:t>
            </a:r>
            <a:r>
              <a:rPr lang="ru-RU" sz="1600" dirty="0"/>
              <a:t>: </a:t>
            </a:r>
            <a:r>
              <a:rPr lang="ru-RU" sz="1600" b="1" dirty="0"/>
              <a:t>моторная </a:t>
            </a:r>
            <a:r>
              <a:rPr lang="ru-RU" sz="1600" b="1" dirty="0" smtClean="0"/>
              <a:t>алалия/общее недоразвитие речи </a:t>
            </a:r>
            <a:r>
              <a:rPr lang="en-US" sz="1600" b="1" dirty="0"/>
              <a:t>I</a:t>
            </a:r>
            <a:r>
              <a:rPr lang="ru-RU" sz="1600" b="1" dirty="0" smtClean="0"/>
              <a:t> уровня</a:t>
            </a:r>
            <a:endParaRPr lang="ru-RU" sz="1600" dirty="0"/>
          </a:p>
        </p:txBody>
      </p:sp>
    </p:spTree>
    <p:extLst>
      <p:ext uri="{BB962C8B-B14F-4D97-AF65-F5344CB8AC3E}">
        <p14:creationId xmlns:p14="http://schemas.microsoft.com/office/powerpoint/2010/main" val="171006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837243974"/>
              </p:ext>
            </p:extLst>
          </p:nvPr>
        </p:nvGraphicFramePr>
        <p:xfrm>
          <a:off x="323529" y="548680"/>
          <a:ext cx="8568950" cy="5790598"/>
        </p:xfrm>
        <a:graphic>
          <a:graphicData uri="http://schemas.openxmlformats.org/drawingml/2006/table">
            <a:tbl>
              <a:tblPr firstRow="1" firstCol="1" bandRow="1">
                <a:tableStyleId>{5C22544A-7EE6-4342-B048-85BDC9FD1C3A}</a:tableStyleId>
              </a:tblPr>
              <a:tblGrid>
                <a:gridCol w="2016223"/>
                <a:gridCol w="3387619"/>
                <a:gridCol w="3165108"/>
              </a:tblGrid>
              <a:tr h="316755">
                <a:tc>
                  <a:txBody>
                    <a:bodyPr/>
                    <a:lstStyle/>
                    <a:p>
                      <a:pPr>
                        <a:lnSpc>
                          <a:spcPct val="115000"/>
                        </a:lnSpc>
                        <a:spcAft>
                          <a:spcPts val="0"/>
                        </a:spcAft>
                      </a:pPr>
                      <a:r>
                        <a:rPr lang="ru-RU" sz="1400" b="1" dirty="0">
                          <a:effectLst/>
                        </a:rPr>
                        <a:t>Критерии нарушения </a:t>
                      </a:r>
                      <a:endParaRPr lang="ru-RU" sz="1400" b="1" dirty="0">
                        <a:effectLst/>
                        <a:latin typeface="Calibri"/>
                        <a:ea typeface="Calibri"/>
                        <a:cs typeface="Times New Roman"/>
                      </a:endParaRPr>
                    </a:p>
                  </a:txBody>
                  <a:tcPr marL="42167" marR="42167" marT="0" marB="0"/>
                </a:tc>
                <a:tc>
                  <a:txBody>
                    <a:bodyPr/>
                    <a:lstStyle/>
                    <a:p>
                      <a:pPr>
                        <a:lnSpc>
                          <a:spcPct val="115000"/>
                        </a:lnSpc>
                        <a:spcAft>
                          <a:spcPts val="0"/>
                        </a:spcAft>
                      </a:pPr>
                      <a:r>
                        <a:rPr lang="ru-RU" sz="1400" b="1">
                          <a:effectLst/>
                        </a:rPr>
                        <a:t>Моторная алалия</a:t>
                      </a:r>
                      <a:endParaRPr lang="ru-RU" sz="1400" b="1">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effectLst/>
                        </a:rPr>
                        <a:t>ЗРР</a:t>
                      </a:r>
                      <a:endParaRPr lang="ru-RU" sz="1400" b="1" dirty="0">
                        <a:effectLst/>
                        <a:latin typeface="Calibri"/>
                        <a:ea typeface="Calibri"/>
                        <a:cs typeface="Times New Roman"/>
                      </a:endParaRPr>
                    </a:p>
                  </a:txBody>
                  <a:tcPr marL="42167" marR="42167" marT="0" marB="0"/>
                </a:tc>
              </a:tr>
              <a:tr h="1187783">
                <a:tc>
                  <a:txBody>
                    <a:bodyPr/>
                    <a:lstStyle/>
                    <a:p>
                      <a:pPr>
                        <a:lnSpc>
                          <a:spcPct val="115000"/>
                        </a:lnSpc>
                        <a:spcAft>
                          <a:spcPts val="0"/>
                        </a:spcAft>
                      </a:pPr>
                      <a:r>
                        <a:rPr lang="ru-RU" sz="1400" b="1">
                          <a:effectLst/>
                        </a:rPr>
                        <a:t>Темп овладения речью </a:t>
                      </a:r>
                      <a:endParaRPr lang="ru-RU" sz="1400" b="1">
                        <a:effectLst/>
                        <a:latin typeface="Calibri"/>
                        <a:ea typeface="Calibri"/>
                        <a:cs typeface="Times New Roman"/>
                      </a:endParaRPr>
                    </a:p>
                  </a:txBody>
                  <a:tcPr marL="42167" marR="42167" marT="0" marB="0"/>
                </a:tc>
                <a:tc>
                  <a:txBody>
                    <a:bodyPr/>
                    <a:lstStyle/>
                    <a:p>
                      <a:pPr>
                        <a:lnSpc>
                          <a:spcPct val="115000"/>
                        </a:lnSpc>
                        <a:spcAft>
                          <a:spcPts val="0"/>
                        </a:spcAft>
                      </a:pPr>
                      <a:r>
                        <a:rPr lang="ru-RU" sz="1400" b="1">
                          <a:effectLst/>
                        </a:rPr>
                        <a:t>Задержка не темпов развития, а органическая патология развития речи</a:t>
                      </a:r>
                      <a:endParaRPr lang="ru-RU" sz="1400" b="1">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effectLst/>
                        </a:rPr>
                        <a:t>Неравномерность развития – задержка темпов речевого развития</a:t>
                      </a:r>
                      <a:endParaRPr lang="ru-RU" sz="1400" b="1" dirty="0">
                        <a:effectLst/>
                        <a:latin typeface="Calibri"/>
                        <a:ea typeface="Calibri"/>
                        <a:cs typeface="Times New Roman"/>
                      </a:endParaRPr>
                    </a:p>
                  </a:txBody>
                  <a:tcPr marL="42167" marR="42167" marT="0" marB="0"/>
                </a:tc>
              </a:tr>
              <a:tr h="707018">
                <a:tc>
                  <a:txBody>
                    <a:bodyPr/>
                    <a:lstStyle/>
                    <a:p>
                      <a:pPr>
                        <a:lnSpc>
                          <a:spcPct val="115000"/>
                        </a:lnSpc>
                        <a:spcAft>
                          <a:spcPts val="0"/>
                        </a:spcAft>
                      </a:pPr>
                      <a:r>
                        <a:rPr lang="ru-RU" sz="1400" b="1" dirty="0">
                          <a:effectLst/>
                        </a:rPr>
                        <a:t>Спонтанное усвоение языка </a:t>
                      </a:r>
                      <a:endParaRPr lang="ru-RU" sz="1400" b="1" dirty="0">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effectLst/>
                        </a:rPr>
                        <a:t>Затруднено</a:t>
                      </a:r>
                      <a:endParaRPr lang="ru-RU" sz="1400" b="1" dirty="0">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effectLst/>
                        </a:rPr>
                        <a:t>Усвоение идет в замедленном темпе с особенностями</a:t>
                      </a:r>
                      <a:endParaRPr lang="ru-RU" sz="1400" b="1" dirty="0">
                        <a:effectLst/>
                        <a:latin typeface="Calibri"/>
                        <a:ea typeface="Calibri"/>
                        <a:cs typeface="Times New Roman"/>
                      </a:endParaRPr>
                    </a:p>
                  </a:txBody>
                  <a:tcPr marL="42167" marR="42167" marT="0" marB="0"/>
                </a:tc>
              </a:tr>
              <a:tr h="1187783">
                <a:tc>
                  <a:txBody>
                    <a:bodyPr/>
                    <a:lstStyle/>
                    <a:p>
                      <a:pPr>
                        <a:lnSpc>
                          <a:spcPct val="115000"/>
                        </a:lnSpc>
                        <a:spcAft>
                          <a:spcPts val="0"/>
                        </a:spcAft>
                      </a:pPr>
                      <a:r>
                        <a:rPr lang="ru-RU" sz="1400" b="1" dirty="0">
                          <a:effectLst/>
                        </a:rPr>
                        <a:t>Состояние </a:t>
                      </a:r>
                      <a:r>
                        <a:rPr lang="ru-RU" sz="1400" b="1" dirty="0" err="1">
                          <a:effectLst/>
                        </a:rPr>
                        <a:t>импрессивной</a:t>
                      </a:r>
                      <a:r>
                        <a:rPr lang="ru-RU" sz="1400" b="1" dirty="0">
                          <a:effectLst/>
                        </a:rPr>
                        <a:t> речи </a:t>
                      </a:r>
                      <a:endParaRPr lang="ru-RU" sz="1400" b="1" dirty="0">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effectLst/>
                        </a:rPr>
                        <a:t>В целом понимание сохранно, но затруднено в сложных грамматических конструкциях</a:t>
                      </a:r>
                      <a:endParaRPr lang="ru-RU" sz="1400" b="1" dirty="0">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effectLst/>
                        </a:rPr>
                        <a:t>Не нарушено</a:t>
                      </a:r>
                      <a:endParaRPr lang="ru-RU" sz="1400" b="1" dirty="0">
                        <a:effectLst/>
                        <a:latin typeface="Calibri"/>
                        <a:ea typeface="Calibri"/>
                        <a:cs typeface="Times New Roman"/>
                      </a:endParaRPr>
                    </a:p>
                  </a:txBody>
                  <a:tcPr marL="42167" marR="42167" marT="0" marB="0"/>
                </a:tc>
              </a:tr>
              <a:tr h="950265">
                <a:tc>
                  <a:txBody>
                    <a:bodyPr/>
                    <a:lstStyle/>
                    <a:p>
                      <a:pPr>
                        <a:lnSpc>
                          <a:spcPct val="115000"/>
                        </a:lnSpc>
                        <a:spcAft>
                          <a:spcPts val="0"/>
                        </a:spcAft>
                      </a:pPr>
                      <a:r>
                        <a:rPr lang="ru-RU" sz="1400" b="1">
                          <a:effectLst/>
                        </a:rPr>
                        <a:t>Состояние экспрессивной речи </a:t>
                      </a:r>
                      <a:endParaRPr lang="ru-RU" sz="1400" b="1">
                        <a:effectLst/>
                        <a:latin typeface="Calibri"/>
                        <a:ea typeface="Calibri"/>
                        <a:cs typeface="Times New Roman"/>
                      </a:endParaRPr>
                    </a:p>
                  </a:txBody>
                  <a:tcPr marL="42167" marR="42167" marT="0" marB="0"/>
                </a:tc>
                <a:tc>
                  <a:txBody>
                    <a:bodyPr/>
                    <a:lstStyle/>
                    <a:p>
                      <a:pPr>
                        <a:lnSpc>
                          <a:spcPct val="115000"/>
                        </a:lnSpc>
                        <a:spcAft>
                          <a:spcPts val="0"/>
                        </a:spcAft>
                      </a:pPr>
                      <a:r>
                        <a:rPr lang="ru-RU" sz="1400" b="1">
                          <a:effectLst/>
                        </a:rPr>
                        <a:t>Апраксия (диспраксия) нарушения речевой программы</a:t>
                      </a:r>
                      <a:endParaRPr lang="ru-RU" sz="1400" b="1">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effectLst/>
                        </a:rPr>
                        <a:t>Могут нарушаться все подсистемы, но развитие идет в хорошем темпе</a:t>
                      </a:r>
                      <a:endParaRPr lang="ru-RU" sz="1400" b="1" dirty="0">
                        <a:effectLst/>
                        <a:latin typeface="Calibri"/>
                        <a:ea typeface="Calibri"/>
                        <a:cs typeface="Times New Roman"/>
                      </a:endParaRPr>
                    </a:p>
                  </a:txBody>
                  <a:tcPr marL="42167" marR="42167" marT="0" marB="0"/>
                </a:tc>
              </a:tr>
              <a:tr h="1267021">
                <a:tc>
                  <a:txBody>
                    <a:bodyPr/>
                    <a:lstStyle/>
                    <a:p>
                      <a:pPr>
                        <a:lnSpc>
                          <a:spcPct val="115000"/>
                        </a:lnSpc>
                        <a:spcAft>
                          <a:spcPts val="0"/>
                        </a:spcAft>
                      </a:pPr>
                      <a:r>
                        <a:rPr lang="ru-RU" sz="1400" b="1">
                          <a:effectLst/>
                        </a:rPr>
                        <a:t>Особенности динамики в коррекционной работе </a:t>
                      </a:r>
                      <a:endParaRPr lang="ru-RU" sz="1400" b="1">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solidFill>
                            <a:srgbClr val="FF0000"/>
                          </a:solidFill>
                          <a:effectLst/>
                        </a:rPr>
                        <a:t>Динамика в целом положительная, но следы алалии остаются на долгие годы</a:t>
                      </a:r>
                      <a:endParaRPr lang="ru-RU" sz="1400" b="1" dirty="0">
                        <a:solidFill>
                          <a:srgbClr val="FF0000"/>
                        </a:solidFill>
                        <a:effectLst/>
                        <a:latin typeface="Calibri"/>
                        <a:ea typeface="Calibri"/>
                        <a:cs typeface="Times New Roman"/>
                      </a:endParaRPr>
                    </a:p>
                  </a:txBody>
                  <a:tcPr marL="42167" marR="42167" marT="0" marB="0"/>
                </a:tc>
                <a:tc>
                  <a:txBody>
                    <a:bodyPr/>
                    <a:lstStyle/>
                    <a:p>
                      <a:pPr>
                        <a:lnSpc>
                          <a:spcPct val="115000"/>
                        </a:lnSpc>
                        <a:spcAft>
                          <a:spcPts val="0"/>
                        </a:spcAft>
                      </a:pPr>
                      <a:r>
                        <a:rPr lang="ru-RU" sz="1400" b="1" dirty="0">
                          <a:solidFill>
                            <a:srgbClr val="FF0000"/>
                          </a:solidFill>
                          <a:effectLst/>
                        </a:rPr>
                        <a:t>Хорошо поддается коррекционной работе</a:t>
                      </a:r>
                      <a:endParaRPr lang="ru-RU" sz="1400" b="1" dirty="0">
                        <a:solidFill>
                          <a:srgbClr val="FF0000"/>
                        </a:solidFill>
                        <a:effectLst/>
                        <a:latin typeface="Calibri"/>
                        <a:ea typeface="Calibri"/>
                        <a:cs typeface="Times New Roman"/>
                      </a:endParaRPr>
                    </a:p>
                  </a:txBody>
                  <a:tcPr marL="42167" marR="42167" marT="0" marB="0"/>
                </a:tc>
              </a:tr>
            </a:tbl>
          </a:graphicData>
        </a:graphic>
      </p:graphicFrame>
    </p:spTree>
    <p:extLst>
      <p:ext uri="{BB962C8B-B14F-4D97-AF65-F5344CB8AC3E}">
        <p14:creationId xmlns:p14="http://schemas.microsoft.com/office/powerpoint/2010/main" val="8303325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419951739"/>
              </p:ext>
            </p:extLst>
          </p:nvPr>
        </p:nvGraphicFramePr>
        <p:xfrm>
          <a:off x="251520" y="548680"/>
          <a:ext cx="8640960" cy="6026552"/>
        </p:xfrm>
        <a:graphic>
          <a:graphicData uri="http://schemas.openxmlformats.org/drawingml/2006/table">
            <a:tbl>
              <a:tblPr firstRow="1" firstCol="1" bandRow="1">
                <a:tableStyleId>{5C22544A-7EE6-4342-B048-85BDC9FD1C3A}</a:tableStyleId>
              </a:tblPr>
              <a:tblGrid>
                <a:gridCol w="2120963"/>
                <a:gridCol w="3220722"/>
                <a:gridCol w="3299275"/>
              </a:tblGrid>
              <a:tr h="608441">
                <a:tc>
                  <a:txBody>
                    <a:bodyPr/>
                    <a:lstStyle/>
                    <a:p>
                      <a:pPr>
                        <a:lnSpc>
                          <a:spcPct val="115000"/>
                        </a:lnSpc>
                        <a:spcAft>
                          <a:spcPts val="0"/>
                        </a:spcAft>
                      </a:pPr>
                      <a:r>
                        <a:rPr lang="ru-RU" sz="1200" b="1" dirty="0">
                          <a:effectLst/>
                        </a:rPr>
                        <a:t>Критерии нарушения</a:t>
                      </a:r>
                      <a:endParaRPr lang="ru-RU" sz="12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200" b="1">
                          <a:effectLst/>
                        </a:rPr>
                        <a:t>Моторная алалия</a:t>
                      </a:r>
                      <a:endParaRPr lang="ru-RU" sz="1200" b="1">
                        <a:effectLst/>
                        <a:latin typeface="Calibri"/>
                        <a:ea typeface="Calibri"/>
                        <a:cs typeface="Times New Roman"/>
                      </a:endParaRPr>
                    </a:p>
                  </a:txBody>
                  <a:tcPr marL="17817" marR="17817" marT="0" marB="0"/>
                </a:tc>
                <a:tc>
                  <a:txBody>
                    <a:bodyPr/>
                    <a:lstStyle/>
                    <a:p>
                      <a:pPr>
                        <a:lnSpc>
                          <a:spcPct val="115000"/>
                        </a:lnSpc>
                        <a:spcAft>
                          <a:spcPts val="0"/>
                        </a:spcAft>
                      </a:pPr>
                      <a:r>
                        <a:rPr lang="ru-RU" sz="1200" b="1">
                          <a:effectLst/>
                        </a:rPr>
                        <a:t>Нарушения речи, вызванные интеллектуальной недостаточностью</a:t>
                      </a:r>
                      <a:endParaRPr lang="ru-RU" sz="1200" b="1">
                        <a:effectLst/>
                        <a:latin typeface="Calibri"/>
                        <a:ea typeface="Calibri"/>
                        <a:cs typeface="Times New Roman"/>
                      </a:endParaRPr>
                    </a:p>
                  </a:txBody>
                  <a:tcPr marL="17817" marR="17817" marT="0" marB="0"/>
                </a:tc>
              </a:tr>
              <a:tr h="608441">
                <a:tc>
                  <a:txBody>
                    <a:bodyPr/>
                    <a:lstStyle/>
                    <a:p>
                      <a:pPr>
                        <a:lnSpc>
                          <a:spcPct val="115000"/>
                        </a:lnSpc>
                        <a:spcAft>
                          <a:spcPts val="0"/>
                        </a:spcAft>
                      </a:pPr>
                      <a:r>
                        <a:rPr lang="ru-RU" sz="1200" b="1" dirty="0">
                          <a:effectLst/>
                        </a:rPr>
                        <a:t>Доречевые вокализации</a:t>
                      </a:r>
                      <a:endParaRPr lang="ru-RU" sz="12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effectLst/>
                        </a:rPr>
                        <a:t>Соответствует возрасту</a:t>
                      </a:r>
                      <a:endParaRPr lang="ru-RU" sz="13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a:effectLst/>
                        </a:rPr>
                        <a:t>Задержка сроков гуления, лепета, речь штамповая</a:t>
                      </a:r>
                      <a:endParaRPr lang="ru-RU" sz="1300" b="1">
                        <a:effectLst/>
                        <a:latin typeface="Calibri"/>
                        <a:ea typeface="Calibri"/>
                        <a:cs typeface="Times New Roman"/>
                      </a:endParaRPr>
                    </a:p>
                  </a:txBody>
                  <a:tcPr marL="17817" marR="17817" marT="0" marB="0"/>
                </a:tc>
              </a:tr>
              <a:tr h="1085257">
                <a:tc>
                  <a:txBody>
                    <a:bodyPr/>
                    <a:lstStyle/>
                    <a:p>
                      <a:pPr>
                        <a:lnSpc>
                          <a:spcPct val="115000"/>
                        </a:lnSpc>
                        <a:spcAft>
                          <a:spcPts val="0"/>
                        </a:spcAft>
                      </a:pPr>
                      <a:r>
                        <a:rPr lang="ru-RU" sz="1200" b="1" dirty="0">
                          <a:effectLst/>
                        </a:rPr>
                        <a:t>Динамика развития речи</a:t>
                      </a:r>
                      <a:endParaRPr lang="ru-RU" sz="12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effectLst/>
                        </a:rPr>
                        <a:t>Спонтанно речью не овладевает, нет скачков в темпе развития речи</a:t>
                      </a:r>
                      <a:endParaRPr lang="ru-RU" sz="13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effectLst/>
                        </a:rPr>
                        <a:t>к 6-7 годам при помощи подражания овладевает простым грамматическим стереотипом. </a:t>
                      </a:r>
                      <a:endParaRPr lang="ru-RU" sz="1300" b="1" dirty="0">
                        <a:effectLst/>
                        <a:latin typeface="Calibri"/>
                        <a:ea typeface="Calibri"/>
                        <a:cs typeface="Times New Roman"/>
                      </a:endParaRPr>
                    </a:p>
                  </a:txBody>
                  <a:tcPr marL="17817" marR="17817" marT="0" marB="0"/>
                </a:tc>
              </a:tr>
              <a:tr h="1256945">
                <a:tc>
                  <a:txBody>
                    <a:bodyPr/>
                    <a:lstStyle/>
                    <a:p>
                      <a:pPr>
                        <a:lnSpc>
                          <a:spcPct val="115000"/>
                        </a:lnSpc>
                        <a:spcAft>
                          <a:spcPts val="0"/>
                        </a:spcAft>
                      </a:pPr>
                      <a:r>
                        <a:rPr lang="ru-RU" sz="1200" b="1">
                          <a:effectLst/>
                        </a:rPr>
                        <a:t>Импрессивная речь, установление причинно-следственных связей</a:t>
                      </a:r>
                      <a:endParaRPr lang="ru-RU" sz="1200" b="1">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effectLst/>
                        </a:rPr>
                        <a:t>Рецептивный компонент речи относительно сохранен, отмечается понимание сложных синтаксических конструкций, причинно-следственные связи ребенок выражает доступными ему языковыми </a:t>
                      </a:r>
                      <a:r>
                        <a:rPr lang="ru-RU" sz="1300" b="1" dirty="0" smtClean="0">
                          <a:effectLst/>
                        </a:rPr>
                        <a:t>средствами</a:t>
                      </a:r>
                      <a:endParaRPr lang="ru-RU" sz="13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effectLst/>
                        </a:rPr>
                        <a:t>Понимание речи нарушено или затруднено, выражает только самые элементарные причинно-следственные связи.</a:t>
                      </a:r>
                      <a:endParaRPr lang="ru-RU" sz="1300" b="1" dirty="0">
                        <a:effectLst/>
                        <a:latin typeface="Calibri"/>
                        <a:ea typeface="Calibri"/>
                        <a:cs typeface="Times New Roman"/>
                      </a:endParaRPr>
                    </a:p>
                  </a:txBody>
                  <a:tcPr marL="17817" marR="17817" marT="0" marB="0"/>
                </a:tc>
              </a:tr>
              <a:tr h="912663">
                <a:tc>
                  <a:txBody>
                    <a:bodyPr/>
                    <a:lstStyle/>
                    <a:p>
                      <a:pPr>
                        <a:lnSpc>
                          <a:spcPct val="115000"/>
                        </a:lnSpc>
                        <a:spcAft>
                          <a:spcPts val="0"/>
                        </a:spcAft>
                      </a:pPr>
                      <a:r>
                        <a:rPr lang="ru-RU" sz="1200" b="1" dirty="0">
                          <a:effectLst/>
                        </a:rPr>
                        <a:t>Невербальное мышление</a:t>
                      </a:r>
                      <a:endParaRPr lang="ru-RU" sz="12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solidFill>
                            <a:srgbClr val="FF0000"/>
                          </a:solidFill>
                          <a:effectLst/>
                        </a:rPr>
                        <a:t>Сохранно (классификации, исключения 4-го лишнего, операции анализа, синтеза и </a:t>
                      </a:r>
                      <a:r>
                        <a:rPr lang="ru-RU" sz="1300" b="1" dirty="0" smtClean="0">
                          <a:solidFill>
                            <a:srgbClr val="FF0000"/>
                          </a:solidFill>
                          <a:effectLst/>
                        </a:rPr>
                        <a:t>сравнения)</a:t>
                      </a:r>
                      <a:endParaRPr lang="ru-RU" sz="1300" b="1" dirty="0">
                        <a:solidFill>
                          <a:srgbClr val="FF0000"/>
                        </a:solidFill>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solidFill>
                            <a:srgbClr val="FF0000"/>
                          </a:solidFill>
                          <a:effectLst/>
                        </a:rPr>
                        <a:t>Нарушено</a:t>
                      </a:r>
                      <a:endParaRPr lang="ru-RU" sz="1300" b="1" dirty="0">
                        <a:solidFill>
                          <a:srgbClr val="FF0000"/>
                        </a:solidFill>
                        <a:effectLst/>
                        <a:latin typeface="Calibri"/>
                        <a:ea typeface="Calibri"/>
                        <a:cs typeface="Times New Roman"/>
                      </a:endParaRPr>
                    </a:p>
                  </a:txBody>
                  <a:tcPr marL="17817" marR="17817" marT="0" marB="0"/>
                </a:tc>
              </a:tr>
              <a:tr h="304221">
                <a:tc>
                  <a:txBody>
                    <a:bodyPr/>
                    <a:lstStyle/>
                    <a:p>
                      <a:pPr>
                        <a:lnSpc>
                          <a:spcPct val="115000"/>
                        </a:lnSpc>
                        <a:spcAft>
                          <a:spcPts val="0"/>
                        </a:spcAft>
                      </a:pPr>
                      <a:r>
                        <a:rPr lang="ru-RU" sz="1200" b="1">
                          <a:effectLst/>
                        </a:rPr>
                        <a:t>Уровень обучаемости</a:t>
                      </a:r>
                      <a:endParaRPr lang="ru-RU" sz="1200" b="1">
                        <a:effectLst/>
                        <a:latin typeface="Calibri"/>
                        <a:ea typeface="Calibri"/>
                        <a:cs typeface="Times New Roman"/>
                      </a:endParaRPr>
                    </a:p>
                  </a:txBody>
                  <a:tcPr marL="17817" marR="17817" marT="0" marB="0"/>
                </a:tc>
                <a:tc>
                  <a:txBody>
                    <a:bodyPr/>
                    <a:lstStyle/>
                    <a:p>
                      <a:pPr>
                        <a:lnSpc>
                          <a:spcPct val="115000"/>
                        </a:lnSpc>
                        <a:spcAft>
                          <a:spcPts val="0"/>
                        </a:spcAft>
                      </a:pPr>
                      <a:r>
                        <a:rPr lang="ru-RU" sz="1300" b="1">
                          <a:effectLst/>
                        </a:rPr>
                        <a:t>достаточный</a:t>
                      </a:r>
                      <a:endParaRPr lang="ru-RU" sz="1300" b="1">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effectLst/>
                        </a:rPr>
                        <a:t>низкий</a:t>
                      </a:r>
                      <a:endParaRPr lang="ru-RU" sz="1300" b="1" dirty="0">
                        <a:effectLst/>
                        <a:latin typeface="Calibri"/>
                        <a:ea typeface="Calibri"/>
                        <a:cs typeface="Times New Roman"/>
                      </a:endParaRPr>
                    </a:p>
                  </a:txBody>
                  <a:tcPr marL="17817" marR="17817" marT="0" marB="0"/>
                </a:tc>
              </a:tr>
              <a:tr h="912663">
                <a:tc>
                  <a:txBody>
                    <a:bodyPr/>
                    <a:lstStyle/>
                    <a:p>
                      <a:pPr>
                        <a:lnSpc>
                          <a:spcPct val="115000"/>
                        </a:lnSpc>
                        <a:spcAft>
                          <a:spcPts val="0"/>
                        </a:spcAft>
                      </a:pPr>
                      <a:r>
                        <a:rPr lang="ru-RU" sz="1200" b="1" dirty="0">
                          <a:effectLst/>
                        </a:rPr>
                        <a:t>Критичность</a:t>
                      </a:r>
                      <a:endParaRPr lang="ru-RU" sz="12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a:effectLst/>
                        </a:rPr>
                        <a:t>Критичны к своей собственной речи, поэтому отмечается речевой негативизм и даже отказ от речи</a:t>
                      </a:r>
                      <a:endParaRPr lang="ru-RU" sz="1300" b="1" dirty="0">
                        <a:effectLst/>
                        <a:latin typeface="Calibri"/>
                        <a:ea typeface="Calibri"/>
                        <a:cs typeface="Times New Roman"/>
                      </a:endParaRPr>
                    </a:p>
                  </a:txBody>
                  <a:tcPr marL="17817" marR="17817" marT="0" marB="0"/>
                </a:tc>
                <a:tc>
                  <a:txBody>
                    <a:bodyPr/>
                    <a:lstStyle/>
                    <a:p>
                      <a:pPr>
                        <a:lnSpc>
                          <a:spcPct val="115000"/>
                        </a:lnSpc>
                        <a:spcAft>
                          <a:spcPts val="0"/>
                        </a:spcAft>
                      </a:pPr>
                      <a:r>
                        <a:rPr lang="ru-RU" sz="1300" b="1" dirty="0" smtClean="0">
                          <a:effectLst/>
                        </a:rPr>
                        <a:t>Некритичен, либо </a:t>
                      </a:r>
                      <a:r>
                        <a:rPr lang="ru-RU" sz="1300" b="1" dirty="0">
                          <a:effectLst/>
                        </a:rPr>
                        <a:t>уровень критичности снижен</a:t>
                      </a:r>
                      <a:endParaRPr lang="ru-RU" sz="1300" b="1" dirty="0">
                        <a:effectLst/>
                        <a:latin typeface="Calibri"/>
                        <a:ea typeface="Calibri"/>
                        <a:cs typeface="Times New Roman"/>
                      </a:endParaRPr>
                    </a:p>
                  </a:txBody>
                  <a:tcPr marL="17817" marR="17817" marT="0" marB="0"/>
                </a:tc>
              </a:tr>
            </a:tbl>
          </a:graphicData>
        </a:graphic>
      </p:graphicFrame>
    </p:spTree>
    <p:extLst>
      <p:ext uri="{BB962C8B-B14F-4D97-AF65-F5344CB8AC3E}">
        <p14:creationId xmlns:p14="http://schemas.microsoft.com/office/powerpoint/2010/main" val="2399822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4000" dirty="0" smtClean="0"/>
              <a:t/>
            </a:r>
            <a:br>
              <a:rPr lang="ru-RU" sz="4000" dirty="0" smtClean="0"/>
            </a:br>
            <a:r>
              <a:rPr lang="ru-RU" sz="3600" b="1" dirty="0" smtClean="0"/>
              <a:t>Оля, 5 л. 8 мес.</a:t>
            </a:r>
            <a:r>
              <a:rPr lang="ru-RU" dirty="0"/>
              <a:t/>
            </a:r>
            <a:br>
              <a:rPr lang="ru-RU" dirty="0"/>
            </a:br>
            <a:endParaRPr lang="ru-RU" dirty="0"/>
          </a:p>
        </p:txBody>
      </p:sp>
      <p:sp>
        <p:nvSpPr>
          <p:cNvPr id="3" name="Объект 2"/>
          <p:cNvSpPr>
            <a:spLocks noGrp="1"/>
          </p:cNvSpPr>
          <p:nvPr>
            <p:ph idx="1"/>
          </p:nvPr>
        </p:nvSpPr>
        <p:spPr>
          <a:xfrm>
            <a:off x="179512" y="1124744"/>
            <a:ext cx="8507288" cy="5400600"/>
          </a:xfrm>
        </p:spPr>
        <p:txBody>
          <a:bodyPr>
            <a:normAutofit fontScale="40000" lnSpcReduction="20000"/>
          </a:bodyPr>
          <a:lstStyle/>
          <a:p>
            <a:r>
              <a:rPr lang="ru-RU" sz="5000" dirty="0"/>
              <a:t>Девочка на обследование пошла с желанием, интерес к предлагаемому материалу </a:t>
            </a:r>
            <a:r>
              <a:rPr lang="ru-RU" sz="5000" dirty="0" smtClean="0"/>
              <a:t>проявляет. Внимание </a:t>
            </a:r>
            <a:r>
              <a:rPr lang="ru-RU" sz="5000" dirty="0"/>
              <a:t>неустойчивое и нецеленаправленное, отвлекается на любые раздражители и побочные ассоциации, работоспособность снижена. Мышление конкретное, тугоподвижное. Некритична. Понимание речи в рамках бытовой ситуации. На предметную соотнесённость слова оказывает влияние ситуация и мимика говорящего. </a:t>
            </a:r>
            <a:r>
              <a:rPr lang="ru-RU" sz="5000" dirty="0" smtClean="0"/>
              <a:t>Сенсорные </a:t>
            </a:r>
            <a:r>
              <a:rPr lang="ru-RU" sz="5000" dirty="0"/>
              <a:t>эталоны не сформированы. Действия с дидактическим материалом (доска </a:t>
            </a:r>
            <a:r>
              <a:rPr lang="ru-RU" sz="5000" dirty="0" err="1"/>
              <a:t>Сегена</a:t>
            </a:r>
            <a:r>
              <a:rPr lang="ru-RU" sz="5000" dirty="0"/>
              <a:t>, пирамидка) - силовые пробы с элементами практического </a:t>
            </a:r>
            <a:r>
              <a:rPr lang="ru-RU" sz="5000" dirty="0" err="1"/>
              <a:t>примеривания</a:t>
            </a:r>
            <a:r>
              <a:rPr lang="ru-RU" sz="5000" dirty="0"/>
              <a:t>. </a:t>
            </a:r>
            <a:r>
              <a:rPr lang="ru-RU" sz="5000" dirty="0" smtClean="0"/>
              <a:t>Отмечается </a:t>
            </a:r>
            <a:r>
              <a:rPr lang="ru-RU" sz="5000" dirty="0"/>
              <a:t>неврологическая симптоматика: низко расположенные ушные раковины, череп </a:t>
            </a:r>
            <a:r>
              <a:rPr lang="ru-RU" sz="5000" dirty="0" err="1"/>
              <a:t>гидроцефальной</a:t>
            </a:r>
            <a:r>
              <a:rPr lang="ru-RU" sz="5000" dirty="0"/>
              <a:t> формы, дисплазии телосложения, сходящееся косоглазие, </a:t>
            </a:r>
            <a:r>
              <a:rPr lang="ru-RU" sz="5000" dirty="0" err="1"/>
              <a:t>гипергидроз</a:t>
            </a:r>
            <a:r>
              <a:rPr lang="ru-RU" sz="5000" dirty="0"/>
              <a:t>. Строение артикуляционного аппарата: передние зубы крупные, остальные - мелкие</a:t>
            </a:r>
            <a:r>
              <a:rPr lang="ru-RU" sz="5000" dirty="0" smtClean="0"/>
              <a:t>, </a:t>
            </a:r>
            <a:r>
              <a:rPr lang="ru-RU" sz="5000" dirty="0"/>
              <a:t>открытый боковой прикус. Лицо с множественными стигмами, </a:t>
            </a:r>
            <a:r>
              <a:rPr lang="ru-RU" sz="5000" dirty="0" err="1"/>
              <a:t>гипомимично</a:t>
            </a:r>
            <a:r>
              <a:rPr lang="ru-RU" sz="5000" dirty="0"/>
              <a:t>, моторика </a:t>
            </a:r>
            <a:r>
              <a:rPr lang="ru-RU" sz="5000" dirty="0" err="1"/>
              <a:t>малодифференцирована</a:t>
            </a:r>
            <a:r>
              <a:rPr lang="ru-RU" sz="5000" dirty="0"/>
              <a:t>. Есть отдельные звуки и слоги - «а», «па», «</a:t>
            </a:r>
            <a:r>
              <a:rPr lang="ru-RU" sz="5000" dirty="0" err="1"/>
              <a:t>ма</a:t>
            </a:r>
            <a:r>
              <a:rPr lang="ru-RU" sz="5000" dirty="0"/>
              <a:t>», «</a:t>
            </a:r>
            <a:r>
              <a:rPr lang="ru-RU" sz="5000" dirty="0" err="1"/>
              <a:t>би-би</a:t>
            </a:r>
            <a:r>
              <a:rPr lang="ru-RU" sz="5000" dirty="0"/>
              <a:t>». Мимику и жесты практически не использует.</a:t>
            </a:r>
          </a:p>
          <a:p>
            <a:endParaRPr lang="ru-RU" sz="4200" dirty="0" smtClean="0"/>
          </a:p>
          <a:p>
            <a:r>
              <a:rPr lang="ru-RU" sz="4200" dirty="0" smtClean="0"/>
              <a:t>Логопедическое </a:t>
            </a:r>
            <a:r>
              <a:rPr lang="ru-RU" sz="4200" dirty="0"/>
              <a:t>заключение: </a:t>
            </a:r>
            <a:r>
              <a:rPr lang="ru-RU" sz="4200" b="1" dirty="0"/>
              <a:t>системное недоразвитие речи тяжелой степени.</a:t>
            </a:r>
          </a:p>
          <a:p>
            <a:endParaRPr lang="ru-RU" b="1" dirty="0"/>
          </a:p>
        </p:txBody>
      </p:sp>
    </p:spTree>
    <p:extLst>
      <p:ext uri="{BB962C8B-B14F-4D97-AF65-F5344CB8AC3E}">
        <p14:creationId xmlns:p14="http://schemas.microsoft.com/office/powerpoint/2010/main" val="154799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100681756"/>
              </p:ext>
            </p:extLst>
          </p:nvPr>
        </p:nvGraphicFramePr>
        <p:xfrm>
          <a:off x="251519" y="332656"/>
          <a:ext cx="8568953" cy="6084224"/>
        </p:xfrm>
        <a:graphic>
          <a:graphicData uri="http://schemas.openxmlformats.org/drawingml/2006/table">
            <a:tbl>
              <a:tblPr firstRow="1" firstCol="1" bandRow="1">
                <a:tableStyleId>{5C22544A-7EE6-4342-B048-85BDC9FD1C3A}</a:tableStyleId>
              </a:tblPr>
              <a:tblGrid>
                <a:gridCol w="1944217"/>
                <a:gridCol w="3240360"/>
                <a:gridCol w="3384376"/>
              </a:tblGrid>
              <a:tr h="313064">
                <a:tc>
                  <a:txBody>
                    <a:bodyPr/>
                    <a:lstStyle/>
                    <a:p>
                      <a:pPr>
                        <a:lnSpc>
                          <a:spcPct val="115000"/>
                        </a:lnSpc>
                        <a:spcAft>
                          <a:spcPts val="0"/>
                        </a:spcAft>
                      </a:pPr>
                      <a:r>
                        <a:rPr lang="ru-RU" sz="1200" b="1" dirty="0">
                          <a:effectLst/>
                        </a:rPr>
                        <a:t>Критерии сравнения</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a:effectLst/>
                        </a:rPr>
                        <a:t>Моторная алалия</a:t>
                      </a:r>
                      <a:endParaRPr lang="ru-RU" sz="1200" b="1">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РАС</a:t>
                      </a:r>
                      <a:endParaRPr lang="ru-RU" sz="1200" b="1" dirty="0">
                        <a:effectLst/>
                        <a:latin typeface="Calibri"/>
                        <a:ea typeface="Calibri"/>
                        <a:cs typeface="Times New Roman"/>
                      </a:endParaRPr>
                    </a:p>
                  </a:txBody>
                  <a:tcPr marL="21084" marR="21084" marT="0" marB="0"/>
                </a:tc>
              </a:tr>
              <a:tr h="1223269">
                <a:tc>
                  <a:txBody>
                    <a:bodyPr/>
                    <a:lstStyle/>
                    <a:p>
                      <a:pPr>
                        <a:lnSpc>
                          <a:spcPct val="115000"/>
                        </a:lnSpc>
                        <a:spcAft>
                          <a:spcPts val="0"/>
                        </a:spcAft>
                      </a:pPr>
                      <a:r>
                        <a:rPr lang="ru-RU" sz="1200" b="1" dirty="0">
                          <a:effectLst/>
                        </a:rPr>
                        <a:t>Реакция на обращенную речь </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Достаточное (сохранное) понимание</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Не реагирует (либо плохой отклик на обращенную речь</a:t>
                      </a:r>
                      <a:r>
                        <a:rPr lang="ru-RU" sz="1200" b="1" dirty="0" smtClean="0">
                          <a:effectLst/>
                        </a:rPr>
                        <a:t>)</a:t>
                      </a:r>
                      <a:endParaRPr lang="ru-RU" sz="1200" b="1" dirty="0">
                        <a:effectLst/>
                        <a:latin typeface="Calibri"/>
                        <a:ea typeface="Calibri"/>
                        <a:cs typeface="Times New Roman"/>
                      </a:endParaRPr>
                    </a:p>
                  </a:txBody>
                  <a:tcPr marL="21084" marR="21084" marT="0" marB="0"/>
                </a:tc>
              </a:tr>
              <a:tr h="1075342">
                <a:tc>
                  <a:txBody>
                    <a:bodyPr/>
                    <a:lstStyle/>
                    <a:p>
                      <a:pPr>
                        <a:lnSpc>
                          <a:spcPct val="115000"/>
                        </a:lnSpc>
                        <a:spcAft>
                          <a:spcPts val="0"/>
                        </a:spcAft>
                      </a:pPr>
                      <a:r>
                        <a:rPr lang="ru-RU" sz="1200" b="1" dirty="0">
                          <a:effectLst/>
                        </a:rPr>
                        <a:t>Экспрессивная речь </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Активно используют зачатки речи, состояние речи не зависит от окружающей обстановки</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Одновременное употребление </a:t>
                      </a:r>
                      <a:r>
                        <a:rPr lang="ru-RU" sz="1200" b="1" dirty="0" err="1">
                          <a:effectLst/>
                        </a:rPr>
                        <a:t>лепетных</a:t>
                      </a:r>
                      <a:r>
                        <a:rPr lang="ru-RU" sz="1200" b="1" dirty="0">
                          <a:effectLst/>
                        </a:rPr>
                        <a:t> и сложно организованных, правильных по речевой структуре высказываний, не употребляет слова «ДА» и «Я</a:t>
                      </a:r>
                      <a:r>
                        <a:rPr lang="ru-RU" sz="1200" b="1" dirty="0" smtClean="0">
                          <a:effectLst/>
                        </a:rPr>
                        <a:t>»</a:t>
                      </a:r>
                      <a:endParaRPr lang="ru-RU" sz="1200" b="1" dirty="0">
                        <a:effectLst/>
                        <a:latin typeface="Calibri"/>
                        <a:ea typeface="Calibri"/>
                        <a:cs typeface="Times New Roman"/>
                      </a:endParaRPr>
                    </a:p>
                  </a:txBody>
                  <a:tcPr marL="21084" marR="21084" marT="0" marB="0"/>
                </a:tc>
              </a:tr>
              <a:tr h="313064">
                <a:tc>
                  <a:txBody>
                    <a:bodyPr/>
                    <a:lstStyle/>
                    <a:p>
                      <a:pPr>
                        <a:lnSpc>
                          <a:spcPct val="115000"/>
                        </a:lnSpc>
                        <a:spcAft>
                          <a:spcPts val="0"/>
                        </a:spcAft>
                      </a:pPr>
                      <a:r>
                        <a:rPr lang="ru-RU" sz="1200" b="1">
                          <a:effectLst/>
                        </a:rPr>
                        <a:t>Мимико-жестовая речь </a:t>
                      </a:r>
                      <a:endParaRPr lang="ru-RU" sz="1200" b="1">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Активно использует жесты в общении</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Не использует жесты и мимику.</a:t>
                      </a:r>
                      <a:endParaRPr lang="ru-RU" sz="1200" b="1" dirty="0">
                        <a:effectLst/>
                        <a:latin typeface="Calibri"/>
                        <a:ea typeface="Calibri"/>
                        <a:cs typeface="Times New Roman"/>
                      </a:endParaRPr>
                    </a:p>
                  </a:txBody>
                  <a:tcPr marL="21084" marR="21084" marT="0" marB="0"/>
                </a:tc>
              </a:tr>
              <a:tr h="313064">
                <a:tc>
                  <a:txBody>
                    <a:bodyPr/>
                    <a:lstStyle/>
                    <a:p>
                      <a:pPr>
                        <a:lnSpc>
                          <a:spcPct val="115000"/>
                        </a:lnSpc>
                        <a:spcAft>
                          <a:spcPts val="0"/>
                        </a:spcAft>
                      </a:pPr>
                      <a:r>
                        <a:rPr lang="ru-RU" sz="1200" b="1">
                          <a:effectLst/>
                        </a:rPr>
                        <a:t>Эхолалии </a:t>
                      </a:r>
                      <a:endParaRPr lang="ru-RU" sz="1200" b="1">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Не отмечаются</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Присутствуют</a:t>
                      </a:r>
                      <a:endParaRPr lang="ru-RU" sz="1200" b="1" dirty="0">
                        <a:effectLst/>
                        <a:latin typeface="Calibri"/>
                        <a:ea typeface="Calibri"/>
                        <a:cs typeface="Times New Roman"/>
                      </a:endParaRPr>
                    </a:p>
                  </a:txBody>
                  <a:tcPr marL="21084" marR="21084" marT="0" marB="0"/>
                </a:tc>
              </a:tr>
              <a:tr h="939190">
                <a:tc>
                  <a:txBody>
                    <a:bodyPr/>
                    <a:lstStyle/>
                    <a:p>
                      <a:pPr>
                        <a:lnSpc>
                          <a:spcPct val="115000"/>
                        </a:lnSpc>
                        <a:spcAft>
                          <a:spcPts val="0"/>
                        </a:spcAft>
                      </a:pPr>
                      <a:r>
                        <a:rPr lang="ru-RU" sz="1200" b="1">
                          <a:effectLst/>
                        </a:rPr>
                        <a:t>Просодика </a:t>
                      </a:r>
                      <a:endParaRPr lang="ru-RU" sz="1200" b="1">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Не нарушена</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Высокая тональность голоса, замедленный темп, скандированное и рифмованное произношение</a:t>
                      </a:r>
                      <a:endParaRPr lang="ru-RU" sz="1200" b="1" dirty="0">
                        <a:effectLst/>
                        <a:latin typeface="Calibri"/>
                        <a:ea typeface="Calibri"/>
                        <a:cs typeface="Times New Roman"/>
                      </a:endParaRPr>
                    </a:p>
                  </a:txBody>
                  <a:tcPr marL="21084" marR="21084" marT="0" marB="0"/>
                </a:tc>
              </a:tr>
              <a:tr h="599889">
                <a:tc>
                  <a:txBody>
                    <a:bodyPr/>
                    <a:lstStyle/>
                    <a:p>
                      <a:pPr>
                        <a:lnSpc>
                          <a:spcPct val="115000"/>
                        </a:lnSpc>
                        <a:spcAft>
                          <a:spcPts val="0"/>
                        </a:spcAft>
                      </a:pPr>
                      <a:r>
                        <a:rPr lang="ru-RU" sz="1200" b="1">
                          <a:effectLst/>
                        </a:rPr>
                        <a:t>Общение </a:t>
                      </a:r>
                      <a:endParaRPr lang="ru-RU" sz="1200" b="1">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solidFill>
                            <a:srgbClr val="FF0000"/>
                          </a:solidFill>
                          <a:effectLst/>
                        </a:rPr>
                        <a:t>Контактен, может отмечаться негативизм</a:t>
                      </a:r>
                      <a:endParaRPr lang="ru-RU" sz="1200" b="1" dirty="0">
                        <a:solidFill>
                          <a:srgbClr val="FF0000"/>
                        </a:solidFill>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solidFill>
                            <a:srgbClr val="FF0000"/>
                          </a:solidFill>
                          <a:effectLst/>
                        </a:rPr>
                        <a:t>Отказ или своеобразное общение</a:t>
                      </a:r>
                      <a:endParaRPr lang="ru-RU" sz="1200" b="1" dirty="0">
                        <a:solidFill>
                          <a:srgbClr val="FF0000"/>
                        </a:solidFill>
                        <a:effectLst/>
                        <a:latin typeface="Calibri"/>
                        <a:ea typeface="Calibri"/>
                        <a:cs typeface="Times New Roman"/>
                      </a:endParaRPr>
                    </a:p>
                  </a:txBody>
                  <a:tcPr marL="21084" marR="21084" marT="0" marB="0"/>
                </a:tc>
              </a:tr>
              <a:tr h="1199782">
                <a:tc>
                  <a:txBody>
                    <a:bodyPr/>
                    <a:lstStyle/>
                    <a:p>
                      <a:pPr>
                        <a:lnSpc>
                          <a:spcPct val="115000"/>
                        </a:lnSpc>
                        <a:spcAft>
                          <a:spcPts val="0"/>
                        </a:spcAft>
                      </a:pPr>
                      <a:r>
                        <a:rPr lang="ru-RU" sz="1200" b="1" dirty="0">
                          <a:effectLst/>
                        </a:rPr>
                        <a:t>Моторика </a:t>
                      </a:r>
                      <a:endParaRPr lang="ru-RU" sz="1200" b="1" dirty="0">
                        <a:effectLst/>
                        <a:latin typeface="Calibri"/>
                        <a:ea typeface="Calibri"/>
                        <a:cs typeface="Times New Roman"/>
                      </a:endParaRPr>
                    </a:p>
                  </a:txBody>
                  <a:tcPr marL="21084" marR="21084" marT="0" marB="0"/>
                </a:tc>
                <a:tc>
                  <a:txBody>
                    <a:bodyPr/>
                    <a:lstStyle/>
                    <a:p>
                      <a:pPr>
                        <a:lnSpc>
                          <a:spcPct val="115000"/>
                        </a:lnSpc>
                        <a:spcAft>
                          <a:spcPts val="0"/>
                        </a:spcAft>
                      </a:pPr>
                      <a:r>
                        <a:rPr lang="ru-RU" sz="1200" b="1">
                          <a:effectLst/>
                        </a:rPr>
                        <a:t>Моторная неловкость разной степени выраженности</a:t>
                      </a:r>
                      <a:endParaRPr lang="ru-RU" sz="1200" b="1">
                        <a:effectLst/>
                        <a:latin typeface="Calibri"/>
                        <a:ea typeface="Calibri"/>
                        <a:cs typeface="Times New Roman"/>
                      </a:endParaRPr>
                    </a:p>
                  </a:txBody>
                  <a:tcPr marL="21084" marR="21084" marT="0" marB="0"/>
                </a:tc>
                <a:tc>
                  <a:txBody>
                    <a:bodyPr/>
                    <a:lstStyle/>
                    <a:p>
                      <a:pPr>
                        <a:lnSpc>
                          <a:spcPct val="115000"/>
                        </a:lnSpc>
                        <a:spcAft>
                          <a:spcPts val="0"/>
                        </a:spcAft>
                      </a:pPr>
                      <a:r>
                        <a:rPr lang="ru-RU" sz="1200" b="1" dirty="0">
                          <a:effectLst/>
                        </a:rPr>
                        <a:t>Стереотипии, своеобразие походки (ходьба на носочках), трудности пространственной ориентировки, </a:t>
                      </a:r>
                      <a:r>
                        <a:rPr lang="ru-RU" sz="1200" b="1" dirty="0" err="1">
                          <a:effectLst/>
                        </a:rPr>
                        <a:t>аутостимуляции</a:t>
                      </a:r>
                      <a:endParaRPr lang="ru-RU" sz="1200" b="1" dirty="0">
                        <a:effectLst/>
                        <a:latin typeface="Calibri"/>
                        <a:ea typeface="Calibri"/>
                        <a:cs typeface="Times New Roman"/>
                      </a:endParaRPr>
                    </a:p>
                  </a:txBody>
                  <a:tcPr marL="21084" marR="21084" marT="0" marB="0"/>
                </a:tc>
              </a:tr>
            </a:tbl>
          </a:graphicData>
        </a:graphic>
      </p:graphicFrame>
      <p:sp>
        <p:nvSpPr>
          <p:cNvPr id="5" name="Rectangle 1"/>
          <p:cNvSpPr>
            <a:spLocks noChangeArrowheads="1"/>
          </p:cNvSpPr>
          <p:nvPr/>
        </p:nvSpPr>
        <p:spPr bwMode="auto">
          <a:xfrm>
            <a:off x="3638550"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658452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4000" dirty="0" smtClean="0"/>
              <a:t/>
            </a:r>
            <a:br>
              <a:rPr lang="ru-RU" sz="4000" dirty="0" smtClean="0"/>
            </a:br>
            <a:r>
              <a:rPr lang="ru-RU" sz="3600" b="1" dirty="0" smtClean="0"/>
              <a:t>Коля, 4 г. 1 мес.</a:t>
            </a:r>
            <a:r>
              <a:rPr lang="ru-RU" dirty="0"/>
              <a:t/>
            </a:r>
            <a:br>
              <a:rPr lang="ru-RU" dirty="0"/>
            </a:br>
            <a:endParaRPr lang="ru-RU" dirty="0"/>
          </a:p>
        </p:txBody>
      </p:sp>
      <p:sp>
        <p:nvSpPr>
          <p:cNvPr id="3" name="Объект 2"/>
          <p:cNvSpPr>
            <a:spLocks noGrp="1"/>
          </p:cNvSpPr>
          <p:nvPr>
            <p:ph idx="1"/>
          </p:nvPr>
        </p:nvSpPr>
        <p:spPr>
          <a:xfrm>
            <a:off x="457200" y="1124744"/>
            <a:ext cx="8229600" cy="5472608"/>
          </a:xfrm>
        </p:spPr>
        <p:txBody>
          <a:bodyPr>
            <a:noAutofit/>
          </a:bodyPr>
          <a:lstStyle/>
          <a:p>
            <a:r>
              <a:rPr lang="ru-RU" sz="1800" dirty="0"/>
              <a:t>Мальчик избирателен в контактах. Характерно пассивное уклонение, тотальная защита от предлагаемого общения. Активные формы </a:t>
            </a:r>
            <a:r>
              <a:rPr lang="ru-RU" sz="1800" dirty="0" err="1"/>
              <a:t>аутостимуляции</a:t>
            </a:r>
            <a:r>
              <a:rPr lang="ru-RU" sz="1800" dirty="0"/>
              <a:t> не развиты, нет фиксированных форм даже примитивных моторных стереотипий. Может длительное время сидеть на одном месте, чаще у окна, и смотреть на улицу. Организовать деятельность - поймать взгляд, получить отклик на зов - практически невозможно. При попытке добиться внимания возникает </a:t>
            </a:r>
            <a:r>
              <a:rPr lang="ru-RU" sz="1800" dirty="0" err="1"/>
              <a:t>самоагрессия</a:t>
            </a:r>
            <a:r>
              <a:rPr lang="ru-RU" sz="1800" dirty="0"/>
              <a:t>. При нарушении внутреннего порядка, расписания возникает «букет» эмоций. Центральным зрением почти не пользуется, целенаправленно ничего не рассматривает. На обращение не реагирует, речью не пользуется. Жесты, мимику, изобразительные движения не использует. В редких </a:t>
            </a:r>
            <a:r>
              <a:rPr lang="ru-RU" sz="1800" dirty="0" err="1"/>
              <a:t>эхолалиях</a:t>
            </a:r>
            <a:r>
              <a:rPr lang="ru-RU" sz="1800" dirty="0"/>
              <a:t> отмечается удовлетворительное копирование интонации: «Приз или деньги? Приз!», повышение голоса. </a:t>
            </a:r>
            <a:r>
              <a:rPr lang="ru-RU" sz="1800" dirty="0" err="1"/>
              <a:t>Неврологически</a:t>
            </a:r>
            <a:r>
              <a:rPr lang="ru-RU" sz="1800" dirty="0"/>
              <a:t>: без очаговой симптоматики. Строение артикуляционного аппарата без патологии. Лицо </a:t>
            </a:r>
            <a:r>
              <a:rPr lang="ru-RU" sz="1800" dirty="0" err="1"/>
              <a:t>амимично</a:t>
            </a:r>
            <a:r>
              <a:rPr lang="ru-RU" sz="1800" dirty="0"/>
              <a:t>, с выражением глубокого покоя</a:t>
            </a:r>
            <a:r>
              <a:rPr lang="ru-RU" sz="1800" dirty="0" smtClean="0"/>
              <a:t>.</a:t>
            </a:r>
          </a:p>
          <a:p>
            <a:endParaRPr lang="ru-RU" sz="2000" dirty="0" smtClean="0"/>
          </a:p>
          <a:p>
            <a:r>
              <a:rPr lang="ru-RU" sz="1800" dirty="0" smtClean="0"/>
              <a:t>Логопедическое </a:t>
            </a:r>
            <a:r>
              <a:rPr lang="ru-RU" sz="1800" dirty="0"/>
              <a:t>заключение: </a:t>
            </a:r>
            <a:r>
              <a:rPr lang="ru-RU" sz="1800" b="1" dirty="0"/>
              <a:t>специфическое недоразвитие речи</a:t>
            </a:r>
          </a:p>
          <a:p>
            <a:pPr marL="0" indent="0">
              <a:buNone/>
            </a:pPr>
            <a:r>
              <a:rPr lang="ru-RU" sz="2000" dirty="0"/>
              <a:t/>
            </a:r>
            <a:br>
              <a:rPr lang="ru-RU" sz="2000" dirty="0"/>
            </a:br>
            <a:endParaRPr lang="ru-RU" sz="2000" dirty="0"/>
          </a:p>
        </p:txBody>
      </p:sp>
    </p:spTree>
    <p:extLst>
      <p:ext uri="{BB962C8B-B14F-4D97-AF65-F5344CB8AC3E}">
        <p14:creationId xmlns:p14="http://schemas.microsoft.com/office/powerpoint/2010/main" val="184910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007781563"/>
              </p:ext>
            </p:extLst>
          </p:nvPr>
        </p:nvGraphicFramePr>
        <p:xfrm>
          <a:off x="539552" y="476671"/>
          <a:ext cx="8136904" cy="6110406"/>
        </p:xfrm>
        <a:graphic>
          <a:graphicData uri="http://schemas.openxmlformats.org/drawingml/2006/table">
            <a:tbl>
              <a:tblPr firstRow="1" firstCol="1" bandRow="1">
                <a:tableStyleId>{5C22544A-7EE6-4342-B048-85BDC9FD1C3A}</a:tableStyleId>
              </a:tblPr>
              <a:tblGrid>
                <a:gridCol w="4032448"/>
                <a:gridCol w="4104456"/>
              </a:tblGrid>
              <a:tr h="259088">
                <a:tc>
                  <a:txBody>
                    <a:bodyPr/>
                    <a:lstStyle/>
                    <a:p>
                      <a:pPr>
                        <a:lnSpc>
                          <a:spcPct val="115000"/>
                        </a:lnSpc>
                        <a:spcAft>
                          <a:spcPts val="0"/>
                        </a:spcAft>
                      </a:pPr>
                      <a:r>
                        <a:rPr lang="ru-RU" sz="1200" b="1" dirty="0">
                          <a:effectLst/>
                        </a:rPr>
                        <a:t>Моторная алалия </a:t>
                      </a:r>
                      <a:endParaRPr lang="ru-RU" sz="1200" b="1" dirty="0">
                        <a:effectLst/>
                        <a:latin typeface="Calibri"/>
                        <a:ea typeface="Calibri"/>
                        <a:cs typeface="Times New Roman"/>
                      </a:endParaRPr>
                    </a:p>
                  </a:txBody>
                  <a:tcPr marL="48655" marR="48655" marT="0" marB="0"/>
                </a:tc>
                <a:tc>
                  <a:txBody>
                    <a:bodyPr/>
                    <a:lstStyle/>
                    <a:p>
                      <a:pPr>
                        <a:lnSpc>
                          <a:spcPct val="115000"/>
                        </a:lnSpc>
                        <a:spcAft>
                          <a:spcPts val="0"/>
                        </a:spcAft>
                      </a:pPr>
                      <a:r>
                        <a:rPr lang="ru-RU" sz="1200" b="1" dirty="0">
                          <a:effectLst/>
                        </a:rPr>
                        <a:t>Сенсорная алалия</a:t>
                      </a:r>
                      <a:endParaRPr lang="ru-RU" sz="1200" b="1" dirty="0">
                        <a:effectLst/>
                        <a:latin typeface="Calibri"/>
                        <a:ea typeface="Calibri"/>
                        <a:cs typeface="Times New Roman"/>
                      </a:endParaRPr>
                    </a:p>
                  </a:txBody>
                  <a:tcPr marL="48655" marR="48655" marT="0" marB="0"/>
                </a:tc>
              </a:tr>
              <a:tr h="1083749">
                <a:tc>
                  <a:txBody>
                    <a:bodyPr/>
                    <a:lstStyle/>
                    <a:p>
                      <a:pPr>
                        <a:lnSpc>
                          <a:spcPct val="115000"/>
                        </a:lnSpc>
                        <a:spcAft>
                          <a:spcPts val="0"/>
                        </a:spcAft>
                      </a:pPr>
                      <a:r>
                        <a:rPr lang="ru-RU" sz="1300" b="1" dirty="0">
                          <a:effectLst/>
                        </a:rPr>
                        <a:t>Сохранное восприятие речи на перцептивном уровне; обращенную речь понимает, причем понимание возможно без опоры на зрительное восприятие артикуляции </a:t>
                      </a:r>
                      <a:endParaRPr lang="ru-RU" sz="1300" b="1" dirty="0">
                        <a:effectLst/>
                        <a:latin typeface="Calibri"/>
                        <a:ea typeface="Calibri"/>
                        <a:cs typeface="Times New Roman"/>
                      </a:endParaRPr>
                    </a:p>
                  </a:txBody>
                  <a:tcPr marL="48655" marR="48655" marT="0" marB="0"/>
                </a:tc>
                <a:tc>
                  <a:txBody>
                    <a:bodyPr/>
                    <a:lstStyle/>
                    <a:p>
                      <a:pPr>
                        <a:lnSpc>
                          <a:spcPct val="115000"/>
                        </a:lnSpc>
                        <a:spcAft>
                          <a:spcPts val="0"/>
                        </a:spcAft>
                      </a:pPr>
                      <a:r>
                        <a:rPr lang="ru-RU" sz="1300" b="1" dirty="0">
                          <a:effectLst/>
                        </a:rPr>
                        <a:t>Восприятие речи нарушено; обращенную речь не понимает</a:t>
                      </a:r>
                      <a:endParaRPr lang="ru-RU" sz="1300" b="1" dirty="0">
                        <a:effectLst/>
                        <a:latin typeface="Calibri"/>
                        <a:ea typeface="Calibri"/>
                        <a:cs typeface="Times New Roman"/>
                      </a:endParaRPr>
                    </a:p>
                  </a:txBody>
                  <a:tcPr marL="48655" marR="48655" marT="0" marB="0"/>
                </a:tc>
              </a:tr>
              <a:tr h="1465476">
                <a:tc>
                  <a:txBody>
                    <a:bodyPr/>
                    <a:lstStyle/>
                    <a:p>
                      <a:pPr>
                        <a:lnSpc>
                          <a:spcPct val="115000"/>
                        </a:lnSpc>
                        <a:spcAft>
                          <a:spcPts val="0"/>
                        </a:spcAft>
                      </a:pPr>
                      <a:r>
                        <a:rPr lang="ru-RU" sz="1300" b="1" dirty="0">
                          <a:effectLst/>
                        </a:rPr>
                        <a:t>Хорошее слуховое внимание к речи </a:t>
                      </a:r>
                      <a:endParaRPr lang="ru-RU" sz="1300" b="1" dirty="0">
                        <a:effectLst/>
                        <a:latin typeface="Calibri"/>
                        <a:ea typeface="Calibri"/>
                        <a:cs typeface="Times New Roman"/>
                      </a:endParaRPr>
                    </a:p>
                  </a:txBody>
                  <a:tcPr marL="48655" marR="48655" marT="0" marB="0"/>
                </a:tc>
                <a:tc>
                  <a:txBody>
                    <a:bodyPr/>
                    <a:lstStyle/>
                    <a:p>
                      <a:pPr>
                        <a:lnSpc>
                          <a:spcPct val="115000"/>
                        </a:lnSpc>
                        <a:spcAft>
                          <a:spcPts val="0"/>
                        </a:spcAft>
                      </a:pPr>
                      <a:r>
                        <a:rPr lang="ru-RU" sz="1300" b="1" dirty="0">
                          <a:effectLst/>
                        </a:rPr>
                        <a:t>Безразличен к звукам человеческого голоса, наблюдается явление «</a:t>
                      </a:r>
                      <a:r>
                        <a:rPr lang="ru-RU" sz="1300" b="1" dirty="0" err="1">
                          <a:effectLst/>
                        </a:rPr>
                        <a:t>гиперакузии</a:t>
                      </a:r>
                      <a:r>
                        <a:rPr lang="ru-RU" sz="1300" b="1" dirty="0">
                          <a:effectLst/>
                        </a:rPr>
                        <a:t>»– повышенной чувствительности к неречевым звукам (капание воды, шум открывающейся двери и др.), к которым безразлично относятся окружающие</a:t>
                      </a:r>
                      <a:endParaRPr lang="ru-RU" sz="1300" b="1" dirty="0">
                        <a:effectLst/>
                        <a:latin typeface="Calibri"/>
                        <a:ea typeface="Calibri"/>
                        <a:cs typeface="Times New Roman"/>
                      </a:endParaRPr>
                    </a:p>
                  </a:txBody>
                  <a:tcPr marL="48655" marR="48655" marT="0" marB="0"/>
                </a:tc>
              </a:tr>
              <a:tr h="259088">
                <a:tc>
                  <a:txBody>
                    <a:bodyPr/>
                    <a:lstStyle/>
                    <a:p>
                      <a:pPr>
                        <a:lnSpc>
                          <a:spcPct val="115000"/>
                        </a:lnSpc>
                        <a:spcAft>
                          <a:spcPts val="0"/>
                        </a:spcAft>
                      </a:pPr>
                      <a:r>
                        <a:rPr lang="ru-RU" sz="1300" b="1" dirty="0">
                          <a:effectLst/>
                        </a:rPr>
                        <a:t>Отсутствуют </a:t>
                      </a:r>
                      <a:r>
                        <a:rPr lang="ru-RU" sz="1300" b="1" dirty="0" err="1">
                          <a:effectLst/>
                        </a:rPr>
                        <a:t>эхолалии</a:t>
                      </a:r>
                      <a:r>
                        <a:rPr lang="ru-RU" sz="1300" b="1" dirty="0">
                          <a:effectLst/>
                        </a:rPr>
                        <a:t> </a:t>
                      </a:r>
                      <a:endParaRPr lang="ru-RU" sz="1300" b="1" dirty="0">
                        <a:effectLst/>
                        <a:latin typeface="Calibri"/>
                        <a:ea typeface="Calibri"/>
                        <a:cs typeface="Times New Roman"/>
                      </a:endParaRPr>
                    </a:p>
                  </a:txBody>
                  <a:tcPr marL="48655" marR="48655" marT="0" marB="0"/>
                </a:tc>
                <a:tc>
                  <a:txBody>
                    <a:bodyPr/>
                    <a:lstStyle/>
                    <a:p>
                      <a:pPr>
                        <a:lnSpc>
                          <a:spcPct val="115000"/>
                        </a:lnSpc>
                        <a:spcAft>
                          <a:spcPts val="0"/>
                        </a:spcAft>
                      </a:pPr>
                      <a:r>
                        <a:rPr lang="ru-RU" sz="1300" b="1" dirty="0">
                          <a:effectLst/>
                        </a:rPr>
                        <a:t>Присутствуют </a:t>
                      </a:r>
                      <a:r>
                        <a:rPr lang="ru-RU" sz="1300" b="1" dirty="0" err="1">
                          <a:effectLst/>
                        </a:rPr>
                        <a:t>эхолалии</a:t>
                      </a:r>
                      <a:endParaRPr lang="ru-RU" sz="1300" b="1" dirty="0">
                        <a:effectLst/>
                        <a:latin typeface="Calibri"/>
                        <a:ea typeface="Calibri"/>
                        <a:cs typeface="Times New Roman"/>
                      </a:endParaRPr>
                    </a:p>
                  </a:txBody>
                  <a:tcPr marL="48655" marR="48655" marT="0" marB="0"/>
                </a:tc>
              </a:tr>
              <a:tr h="777265">
                <a:tc>
                  <a:txBody>
                    <a:bodyPr/>
                    <a:lstStyle/>
                    <a:p>
                      <a:pPr>
                        <a:lnSpc>
                          <a:spcPct val="115000"/>
                        </a:lnSpc>
                        <a:spcAft>
                          <a:spcPts val="0"/>
                        </a:spcAft>
                      </a:pPr>
                      <a:r>
                        <a:rPr lang="ru-RU" sz="1300" b="1" dirty="0">
                          <a:solidFill>
                            <a:srgbClr val="FF0000"/>
                          </a:solidFill>
                          <a:effectLst/>
                        </a:rPr>
                        <a:t>Затруднены или невозможны повторы слогов, слов. Невозможность повторения фраз </a:t>
                      </a:r>
                      <a:endParaRPr lang="ru-RU" sz="1300" b="1" dirty="0">
                        <a:solidFill>
                          <a:srgbClr val="FF0000"/>
                        </a:solidFill>
                        <a:effectLst/>
                        <a:latin typeface="Calibri"/>
                        <a:ea typeface="Calibri"/>
                        <a:cs typeface="Times New Roman"/>
                      </a:endParaRPr>
                    </a:p>
                  </a:txBody>
                  <a:tcPr marL="48655" marR="48655" marT="0" marB="0"/>
                </a:tc>
                <a:tc>
                  <a:txBody>
                    <a:bodyPr/>
                    <a:lstStyle/>
                    <a:p>
                      <a:pPr>
                        <a:lnSpc>
                          <a:spcPct val="115000"/>
                        </a:lnSpc>
                        <a:spcAft>
                          <a:spcPts val="0"/>
                        </a:spcAft>
                      </a:pPr>
                      <a:r>
                        <a:rPr lang="ru-RU" sz="1300" b="1" dirty="0">
                          <a:solidFill>
                            <a:srgbClr val="FF0000"/>
                          </a:solidFill>
                          <a:effectLst/>
                        </a:rPr>
                        <a:t>Многое повторяют, но не понимают повторенного</a:t>
                      </a:r>
                      <a:endParaRPr lang="ru-RU" sz="1300" b="1" dirty="0">
                        <a:solidFill>
                          <a:srgbClr val="FF0000"/>
                        </a:solidFill>
                        <a:effectLst/>
                        <a:latin typeface="Calibri"/>
                        <a:ea typeface="Calibri"/>
                        <a:cs typeface="Times New Roman"/>
                      </a:endParaRPr>
                    </a:p>
                  </a:txBody>
                  <a:tcPr marL="48655" marR="48655" marT="0" marB="0"/>
                </a:tc>
              </a:tr>
              <a:tr h="1071109">
                <a:tc>
                  <a:txBody>
                    <a:bodyPr/>
                    <a:lstStyle/>
                    <a:p>
                      <a:pPr>
                        <a:lnSpc>
                          <a:spcPct val="115000"/>
                        </a:lnSpc>
                        <a:spcAft>
                          <a:spcPts val="0"/>
                        </a:spcAft>
                      </a:pPr>
                      <a:r>
                        <a:rPr lang="ru-RU" sz="1300" b="1">
                          <a:effectLst/>
                        </a:rPr>
                        <a:t>Наблюдается более активное речевое поведение, широко используют мимико -жестикуляторную речь, мелодику, звукоподражания, «звуковые жесты».</a:t>
                      </a:r>
                      <a:endParaRPr lang="ru-RU" sz="1300" b="1">
                        <a:effectLst/>
                        <a:latin typeface="Calibri"/>
                        <a:ea typeface="Calibri"/>
                        <a:cs typeface="Times New Roman"/>
                      </a:endParaRPr>
                    </a:p>
                  </a:txBody>
                  <a:tcPr marL="48655" marR="48655" marT="0" marB="0"/>
                </a:tc>
                <a:tc>
                  <a:txBody>
                    <a:bodyPr/>
                    <a:lstStyle/>
                    <a:p>
                      <a:pPr>
                        <a:lnSpc>
                          <a:spcPct val="115000"/>
                        </a:lnSpc>
                        <a:spcAft>
                          <a:spcPts val="0"/>
                        </a:spcAft>
                      </a:pPr>
                      <a:r>
                        <a:rPr lang="ru-RU" sz="1300" b="1" dirty="0">
                          <a:effectLst/>
                        </a:rPr>
                        <a:t>Не вступают или плохо вступают в контакт, не пользуются мимикой, жестами</a:t>
                      </a:r>
                      <a:endParaRPr lang="ru-RU" sz="1300" b="1" dirty="0">
                        <a:effectLst/>
                        <a:latin typeface="Calibri"/>
                        <a:ea typeface="Calibri"/>
                        <a:cs typeface="Times New Roman"/>
                      </a:endParaRPr>
                    </a:p>
                  </a:txBody>
                  <a:tcPr marL="48655" marR="48655" marT="0" marB="0"/>
                </a:tc>
              </a:tr>
              <a:tr h="777265">
                <a:tc>
                  <a:txBody>
                    <a:bodyPr/>
                    <a:lstStyle/>
                    <a:p>
                      <a:pPr>
                        <a:lnSpc>
                          <a:spcPct val="115000"/>
                        </a:lnSpc>
                        <a:spcAft>
                          <a:spcPts val="0"/>
                        </a:spcAft>
                      </a:pPr>
                      <a:r>
                        <a:rPr lang="ru-RU" sz="1300" b="1" dirty="0">
                          <a:effectLst/>
                        </a:rPr>
                        <a:t>Более выражена динамика в усвоении языка при его спонтанном и направленном формировании. </a:t>
                      </a:r>
                      <a:endParaRPr lang="ru-RU" sz="1300" b="1" dirty="0">
                        <a:effectLst/>
                        <a:latin typeface="Calibri"/>
                        <a:ea typeface="Calibri"/>
                        <a:cs typeface="Times New Roman"/>
                      </a:endParaRPr>
                    </a:p>
                  </a:txBody>
                  <a:tcPr marL="48655" marR="48655" marT="0" marB="0"/>
                </a:tc>
                <a:tc>
                  <a:txBody>
                    <a:bodyPr/>
                    <a:lstStyle/>
                    <a:p>
                      <a:pPr>
                        <a:lnSpc>
                          <a:spcPct val="115000"/>
                        </a:lnSpc>
                        <a:spcAft>
                          <a:spcPts val="0"/>
                        </a:spcAft>
                      </a:pPr>
                      <a:r>
                        <a:rPr lang="ru-RU" sz="1300" b="1" dirty="0">
                          <a:effectLst/>
                        </a:rPr>
                        <a:t>Менее выражена динамика в усвоении языка при его спонтанном и направленном </a:t>
                      </a:r>
                      <a:r>
                        <a:rPr lang="ru-RU" sz="1300" b="1" dirty="0" smtClean="0">
                          <a:effectLst/>
                        </a:rPr>
                        <a:t>формировании</a:t>
                      </a:r>
                    </a:p>
                    <a:p>
                      <a:pPr>
                        <a:lnSpc>
                          <a:spcPct val="115000"/>
                        </a:lnSpc>
                        <a:spcAft>
                          <a:spcPts val="0"/>
                        </a:spcAft>
                      </a:pPr>
                      <a:endParaRPr lang="ru-RU" sz="1300" b="1" dirty="0" smtClean="0">
                        <a:effectLst/>
                        <a:latin typeface="Calibri"/>
                        <a:ea typeface="Calibri"/>
                        <a:cs typeface="Times New Roman"/>
                      </a:endParaRPr>
                    </a:p>
                    <a:p>
                      <a:pPr>
                        <a:lnSpc>
                          <a:spcPct val="115000"/>
                        </a:lnSpc>
                        <a:spcAft>
                          <a:spcPts val="0"/>
                        </a:spcAft>
                      </a:pPr>
                      <a:endParaRPr lang="ru-RU" sz="1300" b="1" dirty="0">
                        <a:effectLst/>
                        <a:latin typeface="Calibri"/>
                        <a:ea typeface="Calibri"/>
                        <a:cs typeface="Times New Roman"/>
                      </a:endParaRPr>
                    </a:p>
                  </a:txBody>
                  <a:tcPr marL="48655" marR="48655" marT="0" marB="0"/>
                </a:tc>
              </a:tr>
            </a:tbl>
          </a:graphicData>
        </a:graphic>
      </p:graphicFrame>
      <p:sp>
        <p:nvSpPr>
          <p:cNvPr id="5" name="Rectangle 1"/>
          <p:cNvSpPr>
            <a:spLocks noChangeArrowheads="1"/>
          </p:cNvSpPr>
          <p:nvPr/>
        </p:nvSpPr>
        <p:spPr bwMode="auto">
          <a:xfrm>
            <a:off x="2408238" y="15843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0095005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3200" b="1" dirty="0" smtClean="0"/>
              <a:t>Полина, 4 г.5 мес.</a:t>
            </a:r>
            <a:endParaRPr lang="ru-RU" sz="3200" b="1" dirty="0"/>
          </a:p>
        </p:txBody>
      </p:sp>
      <p:sp>
        <p:nvSpPr>
          <p:cNvPr id="3" name="Объект 2"/>
          <p:cNvSpPr>
            <a:spLocks noGrp="1"/>
          </p:cNvSpPr>
          <p:nvPr>
            <p:ph idx="1"/>
          </p:nvPr>
        </p:nvSpPr>
        <p:spPr>
          <a:xfrm>
            <a:off x="323528" y="836712"/>
            <a:ext cx="8363272" cy="5688632"/>
          </a:xfrm>
        </p:spPr>
        <p:txBody>
          <a:bodyPr>
            <a:normAutofit/>
          </a:bodyPr>
          <a:lstStyle/>
          <a:p>
            <a:r>
              <a:rPr lang="ru-RU" sz="1600" dirty="0"/>
              <a:t>Девочка суетлива, неусидчива, расторможена, </a:t>
            </a:r>
            <a:r>
              <a:rPr lang="ru-RU" sz="1600" dirty="0" smtClean="0"/>
              <a:t>в контакт вступает. Внимание </a:t>
            </a:r>
            <a:r>
              <a:rPr lang="ru-RU" sz="1600" dirty="0"/>
              <a:t>неустойчивое. К целенаправленной деятельности привлекается с трудом на непродолжительное время. Характерна импульсивность, хаотичность в деятельности. Простые инструкции выполняет после неоднократного повторения. Отмечается неврологическая симптоматика - череп со скошенным затылком, на висках выражена венозная сеточка, сходящееся косоглазие, </a:t>
            </a:r>
            <a:r>
              <a:rPr lang="ru-RU" sz="1600" dirty="0" smtClean="0"/>
              <a:t>левая </a:t>
            </a:r>
            <a:r>
              <a:rPr lang="ru-RU" sz="1600" dirty="0"/>
              <a:t>носогубная складка сглажена, твёрдое нёбо высокое. Артикуляционные уклады не повторяет, дыхание короткое, поверхностное, целенаправленная воздушная струя оформлена недостаточно. Голос нормальный. Отмечается нарушение произвольного слухового внимания - быстро истощается, теряет </a:t>
            </a:r>
            <a:r>
              <a:rPr lang="ru-RU" sz="1600" dirty="0" smtClean="0"/>
              <a:t>интерес. Испытывает </a:t>
            </a:r>
            <a:r>
              <a:rPr lang="ru-RU" sz="1600" dirty="0"/>
              <a:t>трудности в определении направленности звукового сигнала. Обострённо воспринимает посторонние шумы, шуршание, скрип. </a:t>
            </a:r>
            <a:r>
              <a:rPr lang="ru-RU" sz="1600" dirty="0" err="1"/>
              <a:t>Импрессивный</a:t>
            </a:r>
            <a:r>
              <a:rPr lang="ru-RU" sz="1600" dirty="0"/>
              <a:t> словарь неустойчив, узнавание предметов избирательно, в определённых условиях. Лучше понимает мать. К музыке относится избирательно, адекватно реагирует на изменение интонации, не понимая при этом смысла. Наблюдается </a:t>
            </a:r>
            <a:r>
              <a:rPr lang="ru-RU" sz="1600" dirty="0" err="1"/>
              <a:t>эхолалия</a:t>
            </a:r>
            <a:r>
              <a:rPr lang="ru-RU" sz="1600" dirty="0"/>
              <a:t>. </a:t>
            </a:r>
            <a:r>
              <a:rPr lang="ru-RU" sz="1600" dirty="0" err="1"/>
              <a:t>Эхолалически</a:t>
            </a:r>
            <a:r>
              <a:rPr lang="ru-RU" sz="1600" dirty="0"/>
              <a:t> произнесённое не осмысляется и не закрепляется. Отражённое проговаривание характеризуется приблизительностью: самолёт - «</a:t>
            </a:r>
            <a:r>
              <a:rPr lang="ru-RU" sz="1600" dirty="0" err="1"/>
              <a:t>алётялясам</a:t>
            </a:r>
            <a:r>
              <a:rPr lang="ru-RU" sz="1600" dirty="0"/>
              <a:t>», молоток - «</a:t>
            </a:r>
            <a:r>
              <a:rPr lang="ru-RU" sz="1600" dirty="0" err="1"/>
              <a:t>мятё</a:t>
            </a:r>
            <a:r>
              <a:rPr lang="ru-RU" sz="1600" dirty="0"/>
              <a:t>», лампа - «ляп», кукла - «тюк». Понимание фраз ситуационно. Пользуется жестами и мимикой.</a:t>
            </a:r>
            <a:br>
              <a:rPr lang="ru-RU" sz="1600" dirty="0"/>
            </a:br>
            <a:endParaRPr lang="ru-RU" sz="1600" dirty="0" smtClean="0"/>
          </a:p>
          <a:p>
            <a:r>
              <a:rPr lang="ru-RU" sz="1600" dirty="0" smtClean="0"/>
              <a:t>Логопедическое заключение: </a:t>
            </a:r>
            <a:r>
              <a:rPr lang="ru-RU" sz="1600" b="1" dirty="0" smtClean="0"/>
              <a:t>сенсорная алалия/ системное недоразвитие речи тяжелой степени</a:t>
            </a:r>
            <a:endParaRPr lang="ru-RU" sz="1600" b="1" dirty="0"/>
          </a:p>
        </p:txBody>
      </p:sp>
    </p:spTree>
    <p:extLst>
      <p:ext uri="{BB962C8B-B14F-4D97-AF65-F5344CB8AC3E}">
        <p14:creationId xmlns:p14="http://schemas.microsoft.com/office/powerpoint/2010/main" val="177178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680267555"/>
              </p:ext>
            </p:extLst>
          </p:nvPr>
        </p:nvGraphicFramePr>
        <p:xfrm>
          <a:off x="323528" y="620688"/>
          <a:ext cx="8496944" cy="5976664"/>
        </p:xfrm>
        <a:graphic>
          <a:graphicData uri="http://schemas.openxmlformats.org/drawingml/2006/table">
            <a:tbl>
              <a:tblPr firstRow="1" firstCol="1" bandRow="1">
                <a:tableStyleId>{5C22544A-7EE6-4342-B048-85BDC9FD1C3A}</a:tableStyleId>
              </a:tblPr>
              <a:tblGrid>
                <a:gridCol w="4248027"/>
                <a:gridCol w="4248917"/>
              </a:tblGrid>
              <a:tr h="259780">
                <a:tc>
                  <a:txBody>
                    <a:bodyPr/>
                    <a:lstStyle/>
                    <a:p>
                      <a:pPr>
                        <a:lnSpc>
                          <a:spcPct val="115000"/>
                        </a:lnSpc>
                        <a:spcAft>
                          <a:spcPts val="0"/>
                        </a:spcAft>
                      </a:pPr>
                      <a:r>
                        <a:rPr lang="ru-RU" sz="1200" b="1" dirty="0">
                          <a:effectLst/>
                        </a:rPr>
                        <a:t>Сенсорная алалия </a:t>
                      </a:r>
                      <a:r>
                        <a:rPr lang="ru-RU" sz="1200" b="1" dirty="0" err="1" smtClean="0">
                          <a:effectLst/>
                        </a:rPr>
                        <a:t>ёё</a:t>
                      </a:r>
                      <a:endParaRPr lang="ru-RU" sz="1200" b="1" dirty="0">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effectLst/>
                        </a:rPr>
                        <a:t>Тугоухость</a:t>
                      </a:r>
                      <a:endParaRPr lang="ru-RU" sz="1200" b="1" dirty="0">
                        <a:effectLst/>
                        <a:latin typeface="Calibri"/>
                        <a:ea typeface="Calibri"/>
                        <a:cs typeface="Times New Roman"/>
                      </a:endParaRPr>
                    </a:p>
                  </a:txBody>
                  <a:tcPr marL="26915" marR="26915" marT="0" marB="0"/>
                </a:tc>
              </a:tr>
              <a:tr h="1039117">
                <a:tc>
                  <a:txBody>
                    <a:bodyPr/>
                    <a:lstStyle/>
                    <a:p>
                      <a:pPr>
                        <a:lnSpc>
                          <a:spcPct val="115000"/>
                        </a:lnSpc>
                        <a:spcAft>
                          <a:spcPts val="0"/>
                        </a:spcAft>
                      </a:pPr>
                      <a:r>
                        <a:rPr lang="ru-RU" sz="1200" b="1">
                          <a:effectLst/>
                        </a:rPr>
                        <a:t>У ребенка с сенсорной алалией отмечается мерцающее непостоянство слуховой функции: то он слышит и понимает более тихое звучание, то не воспринимает более громкого </a:t>
                      </a:r>
                      <a:endParaRPr lang="ru-RU" sz="1200" b="1">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effectLst/>
                        </a:rPr>
                        <a:t>У слабослышащего устойчивый порог (уровень) восприятия, ниже которого дифференциация звуковых сигналов становится невозможной</a:t>
                      </a:r>
                      <a:endParaRPr lang="ru-RU" sz="1200" b="1" dirty="0">
                        <a:effectLst/>
                        <a:latin typeface="Calibri"/>
                        <a:ea typeface="Calibri"/>
                        <a:cs typeface="Times New Roman"/>
                      </a:endParaRPr>
                    </a:p>
                  </a:txBody>
                  <a:tcPr marL="26915" marR="26915" marT="0" marB="0"/>
                </a:tc>
              </a:tr>
              <a:tr h="519559">
                <a:tc>
                  <a:txBody>
                    <a:bodyPr/>
                    <a:lstStyle/>
                    <a:p>
                      <a:pPr>
                        <a:lnSpc>
                          <a:spcPct val="115000"/>
                        </a:lnSpc>
                        <a:spcAft>
                          <a:spcPts val="0"/>
                        </a:spcAft>
                      </a:pPr>
                      <a:r>
                        <a:rPr lang="ru-RU" sz="1200" b="1" dirty="0">
                          <a:solidFill>
                            <a:srgbClr val="FF0000"/>
                          </a:solidFill>
                          <a:effectLst/>
                        </a:rPr>
                        <a:t>Увеличение громкости обращенной речи не улучшает понимание речи </a:t>
                      </a:r>
                      <a:endParaRPr lang="ru-RU" sz="1200" b="1" dirty="0">
                        <a:solidFill>
                          <a:srgbClr val="FF0000"/>
                        </a:solidFill>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solidFill>
                            <a:srgbClr val="FF0000"/>
                          </a:solidFill>
                          <a:effectLst/>
                        </a:rPr>
                        <a:t>Увеличение громкости обращенной речи улучшает понимание речи</a:t>
                      </a:r>
                      <a:endParaRPr lang="ru-RU" sz="1200" b="1" dirty="0">
                        <a:solidFill>
                          <a:srgbClr val="FF0000"/>
                        </a:solidFill>
                        <a:effectLst/>
                        <a:latin typeface="Calibri"/>
                        <a:ea typeface="Calibri"/>
                        <a:cs typeface="Times New Roman"/>
                      </a:endParaRPr>
                    </a:p>
                  </a:txBody>
                  <a:tcPr marL="26915" marR="26915" marT="0" marB="0"/>
                </a:tc>
              </a:tr>
              <a:tr h="1086994">
                <a:tc>
                  <a:txBody>
                    <a:bodyPr/>
                    <a:lstStyle/>
                    <a:p>
                      <a:pPr>
                        <a:lnSpc>
                          <a:spcPct val="115000"/>
                        </a:lnSpc>
                        <a:spcAft>
                          <a:spcPts val="0"/>
                        </a:spcAft>
                      </a:pPr>
                      <a:r>
                        <a:rPr lang="ru-RU" sz="1200" b="1" dirty="0">
                          <a:effectLst/>
                        </a:rPr>
                        <a:t>Наличие</a:t>
                      </a:r>
                      <a:r>
                        <a:rPr lang="ru-RU" sz="1200" b="1" dirty="0">
                          <a:solidFill>
                            <a:srgbClr val="FF0000"/>
                          </a:solidFill>
                          <a:effectLst/>
                        </a:rPr>
                        <a:t> </a:t>
                      </a:r>
                      <a:r>
                        <a:rPr lang="ru-RU" sz="1200" b="1" dirty="0" err="1">
                          <a:solidFill>
                            <a:srgbClr val="FF0000"/>
                          </a:solidFill>
                          <a:effectLst/>
                        </a:rPr>
                        <a:t>гиперакузии</a:t>
                      </a:r>
                      <a:r>
                        <a:rPr lang="ru-RU" sz="1200" b="1" dirty="0">
                          <a:effectLst/>
                        </a:rPr>
                        <a:t>– повышенная чувствительность к звукам, безразличным для окружающих (шум сминаемой бумаги, звук капающей воды и др</a:t>
                      </a:r>
                      <a:r>
                        <a:rPr lang="ru-RU" sz="1200" b="1" dirty="0" smtClean="0">
                          <a:effectLst/>
                        </a:rPr>
                        <a:t>.)</a:t>
                      </a:r>
                      <a:endParaRPr lang="ru-RU" sz="1200" b="1" dirty="0">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effectLst/>
                        </a:rPr>
                        <a:t>Слабослышащие эти сигналы не воспринимают, не слышат</a:t>
                      </a:r>
                      <a:endParaRPr lang="ru-RU" sz="1200" b="1" dirty="0">
                        <a:effectLst/>
                        <a:latin typeface="Calibri"/>
                        <a:ea typeface="Calibri"/>
                        <a:cs typeface="Times New Roman"/>
                      </a:endParaRPr>
                    </a:p>
                  </a:txBody>
                  <a:tcPr marL="26915" marR="26915" marT="0" marB="0"/>
                </a:tc>
              </a:tr>
              <a:tr h="1039117">
                <a:tc>
                  <a:txBody>
                    <a:bodyPr/>
                    <a:lstStyle/>
                    <a:p>
                      <a:pPr>
                        <a:lnSpc>
                          <a:spcPct val="115000"/>
                        </a:lnSpc>
                        <a:spcAft>
                          <a:spcPts val="0"/>
                        </a:spcAft>
                      </a:pPr>
                      <a:r>
                        <a:rPr lang="ru-RU" sz="1200" b="1">
                          <a:effectLst/>
                        </a:rPr>
                        <a:t>Спонтанно могут повторить отдельные слоги, слова и короткие фразы, воспринимаемые ими из окружающего, без специального обучения, однако повторение не является стойким </a:t>
                      </a:r>
                      <a:endParaRPr lang="ru-RU" sz="1200" b="1">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effectLst/>
                        </a:rPr>
                        <a:t>Самостоятельно почерпнуть слова и фразы </a:t>
                      </a:r>
                      <a:r>
                        <a:rPr lang="ru-RU" sz="1200" b="1" dirty="0" smtClean="0">
                          <a:effectLst/>
                        </a:rPr>
                        <a:t>из </a:t>
                      </a:r>
                      <a:r>
                        <a:rPr lang="ru-RU" sz="1200" b="1" dirty="0">
                          <a:effectLst/>
                        </a:rPr>
                        <a:t>окружающего не могут</a:t>
                      </a:r>
                      <a:endParaRPr lang="ru-RU" sz="1200" b="1" dirty="0">
                        <a:effectLst/>
                        <a:latin typeface="Calibri"/>
                        <a:ea typeface="Calibri"/>
                        <a:cs typeface="Times New Roman"/>
                      </a:endParaRPr>
                    </a:p>
                  </a:txBody>
                  <a:tcPr marL="26915" marR="26915" marT="0" marB="0"/>
                </a:tc>
              </a:tr>
              <a:tr h="1036402">
                <a:tc>
                  <a:txBody>
                    <a:bodyPr/>
                    <a:lstStyle/>
                    <a:p>
                      <a:pPr>
                        <a:lnSpc>
                          <a:spcPct val="115000"/>
                        </a:lnSpc>
                        <a:spcAft>
                          <a:spcPts val="0"/>
                        </a:spcAft>
                      </a:pPr>
                      <a:r>
                        <a:rPr lang="ru-RU" sz="1200" b="1" dirty="0">
                          <a:effectLst/>
                        </a:rPr>
                        <a:t>Подражание звукам не постоянно, зависит от ситуации. Дети не могут образовывать связи между предметом и его </a:t>
                      </a:r>
                      <a:r>
                        <a:rPr lang="ru-RU" sz="1200" b="1" dirty="0" smtClean="0">
                          <a:effectLst/>
                        </a:rPr>
                        <a:t>названием</a:t>
                      </a:r>
                      <a:endParaRPr lang="ru-RU" sz="1200" b="1" dirty="0">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effectLst/>
                        </a:rPr>
                        <a:t>В результате специального обучения быстро устанавливается связь между словом и предметом, эта связь устойчивая</a:t>
                      </a:r>
                      <a:endParaRPr lang="ru-RU" sz="1200" b="1" dirty="0">
                        <a:effectLst/>
                        <a:latin typeface="Calibri"/>
                        <a:ea typeface="Calibri"/>
                        <a:cs typeface="Times New Roman"/>
                      </a:endParaRPr>
                    </a:p>
                  </a:txBody>
                  <a:tcPr marL="26915" marR="26915" marT="0" marB="0"/>
                </a:tc>
              </a:tr>
              <a:tr h="663906">
                <a:tc>
                  <a:txBody>
                    <a:bodyPr/>
                    <a:lstStyle/>
                    <a:p>
                      <a:pPr>
                        <a:lnSpc>
                          <a:spcPct val="115000"/>
                        </a:lnSpc>
                        <a:spcAft>
                          <a:spcPts val="0"/>
                        </a:spcAft>
                      </a:pPr>
                      <a:r>
                        <a:rPr lang="ru-RU" sz="1200" b="1" dirty="0">
                          <a:effectLst/>
                        </a:rPr>
                        <a:t>Голос нормальный, громкий, звонкий</a:t>
                      </a:r>
                      <a:r>
                        <a:rPr lang="ru-RU" sz="1200" b="1" dirty="0" smtClean="0">
                          <a:effectLst/>
                        </a:rPr>
                        <a:t>.</a:t>
                      </a:r>
                      <a:endParaRPr lang="ru-RU" sz="1200" b="1" dirty="0">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effectLst/>
                        </a:rPr>
                        <a:t>Голос лишен звучности, звонкости, «</a:t>
                      </a:r>
                      <a:r>
                        <a:rPr lang="ru-RU" sz="1200" b="1" dirty="0" err="1" smtClean="0">
                          <a:effectLst/>
                        </a:rPr>
                        <a:t>полётности</a:t>
                      </a:r>
                      <a:r>
                        <a:rPr lang="ru-RU" sz="1200" b="1" dirty="0">
                          <a:effectLst/>
                        </a:rPr>
                        <a:t>», может быть приглушенным¸ </a:t>
                      </a:r>
                      <a:r>
                        <a:rPr lang="ru-RU" sz="1200" b="1" dirty="0" smtClean="0">
                          <a:effectLst/>
                        </a:rPr>
                        <a:t>глухим</a:t>
                      </a:r>
                      <a:r>
                        <a:rPr lang="ru-RU" sz="1200" b="1" baseline="0" dirty="0" smtClean="0">
                          <a:effectLst/>
                        </a:rPr>
                        <a:t> и др.</a:t>
                      </a:r>
                      <a:endParaRPr lang="ru-RU" sz="1200" b="1" dirty="0">
                        <a:effectLst/>
                        <a:latin typeface="Calibri"/>
                        <a:ea typeface="Calibri"/>
                        <a:cs typeface="Times New Roman"/>
                      </a:endParaRPr>
                    </a:p>
                  </a:txBody>
                  <a:tcPr marL="26915" marR="26915" marT="0" marB="0"/>
                </a:tc>
              </a:tr>
              <a:tr h="331789">
                <a:tc>
                  <a:txBody>
                    <a:bodyPr/>
                    <a:lstStyle/>
                    <a:p>
                      <a:pPr>
                        <a:lnSpc>
                          <a:spcPct val="115000"/>
                        </a:lnSpc>
                        <a:spcAft>
                          <a:spcPts val="0"/>
                        </a:spcAft>
                      </a:pPr>
                      <a:r>
                        <a:rPr lang="ru-RU" sz="1200" b="1" dirty="0">
                          <a:effectLst/>
                        </a:rPr>
                        <a:t>Наладить контакт трудно </a:t>
                      </a:r>
                      <a:endParaRPr lang="ru-RU" sz="1200" b="1" dirty="0">
                        <a:effectLst/>
                        <a:latin typeface="Calibri"/>
                        <a:ea typeface="Calibri"/>
                        <a:cs typeface="Times New Roman"/>
                      </a:endParaRPr>
                    </a:p>
                  </a:txBody>
                  <a:tcPr marL="26915" marR="26915" marT="0" marB="0"/>
                </a:tc>
                <a:tc>
                  <a:txBody>
                    <a:bodyPr/>
                    <a:lstStyle/>
                    <a:p>
                      <a:pPr>
                        <a:lnSpc>
                          <a:spcPct val="115000"/>
                        </a:lnSpc>
                        <a:spcAft>
                          <a:spcPts val="0"/>
                        </a:spcAft>
                      </a:pPr>
                      <a:r>
                        <a:rPr lang="ru-RU" sz="1200" b="1" dirty="0">
                          <a:effectLst/>
                        </a:rPr>
                        <a:t>Легче наладить контакт</a:t>
                      </a:r>
                      <a:endParaRPr lang="ru-RU" sz="1200" b="1" dirty="0">
                        <a:effectLst/>
                        <a:latin typeface="Calibri"/>
                        <a:ea typeface="Calibri"/>
                        <a:cs typeface="Times New Roman"/>
                      </a:endParaRPr>
                    </a:p>
                  </a:txBody>
                  <a:tcPr marL="26915" marR="26915" marT="0" marB="0"/>
                </a:tc>
              </a:tr>
            </a:tbl>
          </a:graphicData>
        </a:graphic>
      </p:graphicFrame>
    </p:spTree>
    <p:extLst>
      <p:ext uri="{BB962C8B-B14F-4D97-AF65-F5344CB8AC3E}">
        <p14:creationId xmlns:p14="http://schemas.microsoft.com/office/powerpoint/2010/main" val="27809009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4000" dirty="0" smtClean="0"/>
              <a:t/>
            </a:r>
            <a:br>
              <a:rPr lang="ru-RU" sz="4000" dirty="0" smtClean="0"/>
            </a:br>
            <a:r>
              <a:rPr lang="ru-RU" sz="3600" b="1" dirty="0" smtClean="0"/>
              <a:t>Игорь,</a:t>
            </a:r>
            <a:r>
              <a:rPr lang="ru-RU" sz="3600" b="1" dirty="0"/>
              <a:t> </a:t>
            </a:r>
            <a:r>
              <a:rPr lang="ru-RU" sz="3600" b="1" dirty="0" smtClean="0"/>
              <a:t>5 л. 3 мес.</a:t>
            </a:r>
            <a:r>
              <a:rPr lang="ru-RU" dirty="0"/>
              <a:t/>
            </a:r>
            <a:br>
              <a:rPr lang="ru-RU" dirty="0"/>
            </a:br>
            <a:r>
              <a:rPr lang="ru-RU" dirty="0" smtClean="0"/>
              <a:t> </a:t>
            </a:r>
            <a:endParaRPr lang="ru-RU" dirty="0"/>
          </a:p>
        </p:txBody>
      </p:sp>
      <p:sp>
        <p:nvSpPr>
          <p:cNvPr id="3" name="Объект 2"/>
          <p:cNvSpPr>
            <a:spLocks noGrp="1"/>
          </p:cNvSpPr>
          <p:nvPr>
            <p:ph idx="1"/>
          </p:nvPr>
        </p:nvSpPr>
        <p:spPr>
          <a:xfrm>
            <a:off x="251520" y="1196752"/>
            <a:ext cx="8568952" cy="5256584"/>
          </a:xfrm>
        </p:spPr>
        <p:txBody>
          <a:bodyPr>
            <a:normAutofit fontScale="62500" lnSpcReduction="20000"/>
          </a:bodyPr>
          <a:lstStyle/>
          <a:p>
            <a:r>
              <a:rPr lang="ru-RU" dirty="0"/>
              <a:t>Мальчик на обследование пошёл с желанием, проявил интерес к обстановке кабинета, игрушкам (конструктору, мозаике, доске </a:t>
            </a:r>
            <a:r>
              <a:rPr lang="ru-RU" dirty="0" err="1"/>
              <a:t>Сегена</a:t>
            </a:r>
            <a:r>
              <a:rPr lang="ru-RU" dirty="0"/>
              <a:t>). Контакт </a:t>
            </a:r>
            <a:r>
              <a:rPr lang="ru-RU" dirty="0" smtClean="0"/>
              <a:t>кратковременный. Двигательно </a:t>
            </a:r>
            <a:r>
              <a:rPr lang="ru-RU" dirty="0"/>
              <a:t>беспокоен, суетлив, истощаем. Внимание неустойчивое. Необходима организация слухового восприятия. Понимает простые расчленённые инструкции, произносимые громким голосом. От совместной деятельности отказывается, ломает образцы взрослого, конструирует самостоятельно. «Считывая» с лица инструкцию, путает слова, близкие по артикуляции, при выборе предметных картинок. Отмечаются трудности различения неречевых звуков (погремушка и дудочка, игрушка-пищалка и бубен). Строение артикуляционного аппарата без грубой патологии. Лицо </a:t>
            </a:r>
            <a:r>
              <a:rPr lang="ru-RU" dirty="0" err="1"/>
              <a:t>амимично</a:t>
            </a:r>
            <a:r>
              <a:rPr lang="ru-RU" dirty="0"/>
              <a:t>, прикус нормальный. Отмечается неврологическая симптоматика: на висках расширена венозная сеть, имеются </a:t>
            </a:r>
            <a:r>
              <a:rPr lang="ru-RU" dirty="0" err="1"/>
              <a:t>дизгенетические</a:t>
            </a:r>
            <a:r>
              <a:rPr lang="ru-RU" dirty="0"/>
              <a:t> признаки (высокое твердое нёбо, косолапость). Отказывается от выполнения артикуляционных упражнений в игровой форме, осуществляет непроизвольные движения языка. В экспрессивном запасе имеются аморфные </a:t>
            </a:r>
            <a:r>
              <a:rPr lang="ru-RU" dirty="0" err="1"/>
              <a:t>звукокомплексы</a:t>
            </a:r>
            <a:r>
              <a:rPr lang="ru-RU" dirty="0"/>
              <a:t>, воспроизводит приблизительный контур слова при назывании знакомых предметов, иногда пользуется звукоподражаниями. При отражённом проговаривании гласные звуки искажены. Активно использует мимику, указательные и эмоциональные жесты</a:t>
            </a:r>
            <a:r>
              <a:rPr lang="ru-RU" dirty="0" smtClean="0"/>
              <a:t>.</a:t>
            </a:r>
            <a:endParaRPr lang="ru-RU" dirty="0"/>
          </a:p>
          <a:p>
            <a:endParaRPr lang="ru-RU" dirty="0" smtClean="0"/>
          </a:p>
          <a:p>
            <a:r>
              <a:rPr lang="ru-RU" dirty="0" smtClean="0"/>
              <a:t>Логопедическое заключение: </a:t>
            </a:r>
            <a:r>
              <a:rPr lang="ru-RU" b="1" dirty="0" smtClean="0"/>
              <a:t>вторичное недоразвитие речи</a:t>
            </a:r>
            <a:endParaRPr lang="ru-RU" b="1" dirty="0"/>
          </a:p>
        </p:txBody>
      </p:sp>
    </p:spTree>
    <p:extLst>
      <p:ext uri="{BB962C8B-B14F-4D97-AF65-F5344CB8AC3E}">
        <p14:creationId xmlns:p14="http://schemas.microsoft.com/office/powerpoint/2010/main" val="132312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628</TotalTime>
  <Words>2229</Words>
  <Application>Microsoft Office PowerPoint</Application>
  <PresentationFormat>Экран (4:3)</PresentationFormat>
  <Paragraphs>196</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Городская</vt:lpstr>
      <vt:lpstr>Диагностика без ошибок: как анализировать симптомы речевых нарушений у детей дошкольного возраста</vt:lpstr>
      <vt:lpstr>План:</vt:lpstr>
      <vt:lpstr>Презентация PowerPoint</vt:lpstr>
      <vt:lpstr>Основная задача дифференциальной диагностики</vt:lpstr>
      <vt:lpstr>Рома, 4 г. 9 мес.  Анамнез</vt:lpstr>
      <vt:lpstr>Педагогическая характеристика</vt:lpstr>
      <vt:lpstr>Презентация PowerPoint</vt:lpstr>
      <vt:lpstr>Презентация PowerPoint</vt:lpstr>
      <vt:lpstr>Презентация PowerPoint</vt:lpstr>
      <vt:lpstr>Степени выраженности дизартрии</vt:lpstr>
      <vt:lpstr>Алалия  (дисфазия/дисфазия развития)</vt:lpstr>
      <vt:lpstr> Егор, 4 г. 3 мес. </vt:lpstr>
      <vt:lpstr>Презентация PowerPoint</vt:lpstr>
      <vt:lpstr>Презентация PowerPoint</vt:lpstr>
      <vt:lpstr> Оля, 5 л. 8 мес. </vt:lpstr>
      <vt:lpstr>Презентация PowerPoint</vt:lpstr>
      <vt:lpstr> Коля, 4 г. 1 мес. </vt:lpstr>
      <vt:lpstr>Презентация PowerPoint</vt:lpstr>
      <vt:lpstr>Полина, 4 г.5 мес.</vt:lpstr>
      <vt:lpstr>Презентация PowerPoint</vt:lpstr>
      <vt:lpstr> Игорь, 5 л. 3 мес.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Диагностика без ошибок: как анализировать симптомы речевых нарушений у детей дошкольного возраста</dc:title>
  <dc:creator>Сергей Аверин</dc:creator>
  <cp:lastModifiedBy>Сергей Аверин</cp:lastModifiedBy>
  <cp:revision>62</cp:revision>
  <dcterms:created xsi:type="dcterms:W3CDTF">2025-10-08T13:38:29Z</dcterms:created>
  <dcterms:modified xsi:type="dcterms:W3CDTF">2025-10-29T15:03:34Z</dcterms:modified>
</cp:coreProperties>
</file>